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05"/>
  </p:notesMasterIdLst>
  <p:handoutMasterIdLst>
    <p:handoutMasterId r:id="rId106"/>
  </p:handoutMasterIdLst>
  <p:sldIdLst>
    <p:sldId id="256" r:id="rId2"/>
    <p:sldId id="257" r:id="rId3"/>
    <p:sldId id="358" r:id="rId4"/>
    <p:sldId id="370" r:id="rId5"/>
    <p:sldId id="372" r:id="rId6"/>
    <p:sldId id="373" r:id="rId7"/>
    <p:sldId id="374" r:id="rId8"/>
    <p:sldId id="381" r:id="rId9"/>
    <p:sldId id="382" r:id="rId10"/>
    <p:sldId id="419" r:id="rId11"/>
    <p:sldId id="317" r:id="rId12"/>
    <p:sldId id="375" r:id="rId13"/>
    <p:sldId id="355" r:id="rId14"/>
    <p:sldId id="356" r:id="rId15"/>
    <p:sldId id="420" r:id="rId16"/>
    <p:sldId id="360" r:id="rId17"/>
    <p:sldId id="362" r:id="rId18"/>
    <p:sldId id="363" r:id="rId19"/>
    <p:sldId id="364" r:id="rId20"/>
    <p:sldId id="385" r:id="rId21"/>
    <p:sldId id="354" r:id="rId22"/>
    <p:sldId id="389" r:id="rId23"/>
    <p:sldId id="390" r:id="rId24"/>
    <p:sldId id="388" r:id="rId25"/>
    <p:sldId id="318" r:id="rId26"/>
    <p:sldId id="319" r:id="rId27"/>
    <p:sldId id="320" r:id="rId28"/>
    <p:sldId id="321" r:id="rId29"/>
    <p:sldId id="386" r:id="rId30"/>
    <p:sldId id="260" r:id="rId31"/>
    <p:sldId id="366" r:id="rId32"/>
    <p:sldId id="387" r:id="rId33"/>
    <p:sldId id="365" r:id="rId34"/>
    <p:sldId id="285" r:id="rId35"/>
    <p:sldId id="261" r:id="rId36"/>
    <p:sldId id="383" r:id="rId37"/>
    <p:sldId id="391" r:id="rId38"/>
    <p:sldId id="262" r:id="rId39"/>
    <p:sldId id="263" r:id="rId40"/>
    <p:sldId id="264" r:id="rId41"/>
    <p:sldId id="265" r:id="rId42"/>
    <p:sldId id="266" r:id="rId43"/>
    <p:sldId id="267" r:id="rId44"/>
    <p:sldId id="268" r:id="rId45"/>
    <p:sldId id="275" r:id="rId46"/>
    <p:sldId id="380" r:id="rId47"/>
    <p:sldId id="413" r:id="rId48"/>
    <p:sldId id="414" r:id="rId49"/>
    <p:sldId id="415" r:id="rId50"/>
    <p:sldId id="323" r:id="rId51"/>
    <p:sldId id="324" r:id="rId52"/>
    <p:sldId id="325" r:id="rId53"/>
    <p:sldId id="326" r:id="rId54"/>
    <p:sldId id="359" r:id="rId55"/>
    <p:sldId id="327" r:id="rId56"/>
    <p:sldId id="369" r:id="rId57"/>
    <p:sldId id="328" r:id="rId58"/>
    <p:sldId id="329" r:id="rId59"/>
    <p:sldId id="392" r:id="rId60"/>
    <p:sldId id="407" r:id="rId61"/>
    <p:sldId id="332" r:id="rId62"/>
    <p:sldId id="333" r:id="rId63"/>
    <p:sldId id="334" r:id="rId64"/>
    <p:sldId id="335" r:id="rId65"/>
    <p:sldId id="393" r:id="rId66"/>
    <p:sldId id="286" r:id="rId67"/>
    <p:sldId id="293" r:id="rId68"/>
    <p:sldId id="394" r:id="rId69"/>
    <p:sldId id="338" r:id="rId70"/>
    <p:sldId id="339" r:id="rId71"/>
    <p:sldId id="340" r:id="rId72"/>
    <p:sldId id="395" r:id="rId73"/>
    <p:sldId id="342" r:id="rId74"/>
    <p:sldId id="343" r:id="rId75"/>
    <p:sldId id="344" r:id="rId76"/>
    <p:sldId id="396" r:id="rId77"/>
    <p:sldId id="416" r:id="rId78"/>
    <p:sldId id="307" r:id="rId79"/>
    <p:sldId id="352" r:id="rId80"/>
    <p:sldId id="397" r:id="rId81"/>
    <p:sldId id="350" r:id="rId82"/>
    <p:sldId id="351" r:id="rId83"/>
    <p:sldId id="349" r:id="rId84"/>
    <p:sldId id="313" r:id="rId85"/>
    <p:sldId id="308" r:id="rId86"/>
    <p:sldId id="316" r:id="rId87"/>
    <p:sldId id="398" r:id="rId88"/>
    <p:sldId id="399" r:id="rId89"/>
    <p:sldId id="410" r:id="rId90"/>
    <p:sldId id="411" r:id="rId91"/>
    <p:sldId id="409" r:id="rId92"/>
    <p:sldId id="400" r:id="rId93"/>
    <p:sldId id="401" r:id="rId94"/>
    <p:sldId id="402" r:id="rId95"/>
    <p:sldId id="403" r:id="rId96"/>
    <p:sldId id="404" r:id="rId97"/>
    <p:sldId id="421" r:id="rId98"/>
    <p:sldId id="422" r:id="rId99"/>
    <p:sldId id="423" r:id="rId100"/>
    <p:sldId id="424" r:id="rId101"/>
    <p:sldId id="418" r:id="rId102"/>
    <p:sldId id="310" r:id="rId103"/>
    <p:sldId id="312" r:id="rId104"/>
  </p:sldIdLst>
  <p:sldSz cx="9144000" cy="6858000" type="screen4x3"/>
  <p:notesSz cx="6950075" cy="9167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2136" y="-84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58391"/>
          </a:xfrm>
          <a:prstGeom prst="rect">
            <a:avLst/>
          </a:prstGeom>
        </p:spPr>
        <p:txBody>
          <a:bodyPr vert="horz" lIns="92098" tIns="46049" rIns="92098" bIns="46049"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58391"/>
          </a:xfrm>
          <a:prstGeom prst="rect">
            <a:avLst/>
          </a:prstGeom>
        </p:spPr>
        <p:txBody>
          <a:bodyPr vert="horz" lIns="92098" tIns="46049" rIns="92098" bIns="46049" rtlCol="0"/>
          <a:lstStyle>
            <a:lvl1pPr algn="r">
              <a:defRPr sz="1200"/>
            </a:lvl1pPr>
          </a:lstStyle>
          <a:p>
            <a:fld id="{95BB4628-50CF-4053-888D-F9EBEA493B71}" type="datetimeFigureOut">
              <a:rPr lang="en-US" smtClean="0"/>
              <a:t>10/24/2015</a:t>
            </a:fld>
            <a:endParaRPr lang="en-US"/>
          </a:p>
        </p:txBody>
      </p:sp>
      <p:sp>
        <p:nvSpPr>
          <p:cNvPr id="4" name="Footer Placeholder 3"/>
          <p:cNvSpPr>
            <a:spLocks noGrp="1"/>
          </p:cNvSpPr>
          <p:nvPr>
            <p:ph type="ftr" sz="quarter" idx="2"/>
          </p:nvPr>
        </p:nvSpPr>
        <p:spPr>
          <a:xfrm>
            <a:off x="0" y="8707831"/>
            <a:ext cx="3011699" cy="458391"/>
          </a:xfrm>
          <a:prstGeom prst="rect">
            <a:avLst/>
          </a:prstGeom>
        </p:spPr>
        <p:txBody>
          <a:bodyPr vert="horz" lIns="92098" tIns="46049" rIns="92098" bIns="46049"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07831"/>
            <a:ext cx="3011699" cy="458391"/>
          </a:xfrm>
          <a:prstGeom prst="rect">
            <a:avLst/>
          </a:prstGeom>
        </p:spPr>
        <p:txBody>
          <a:bodyPr vert="horz" lIns="92098" tIns="46049" rIns="92098" bIns="46049" rtlCol="0" anchor="b"/>
          <a:lstStyle>
            <a:lvl1pPr algn="r">
              <a:defRPr sz="1200"/>
            </a:lvl1pPr>
          </a:lstStyle>
          <a:p>
            <a:fld id="{92930D3B-175C-4E79-BB2B-7CFBB78AA7AF}" type="slidenum">
              <a:rPr lang="en-US" smtClean="0"/>
              <a:t>‹#›</a:t>
            </a:fld>
            <a:endParaRPr lang="en-US"/>
          </a:p>
        </p:txBody>
      </p:sp>
    </p:spTree>
    <p:extLst>
      <p:ext uri="{BB962C8B-B14F-4D97-AF65-F5344CB8AC3E}">
        <p14:creationId xmlns:p14="http://schemas.microsoft.com/office/powerpoint/2010/main" val="2151725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58391"/>
          </a:xfrm>
          <a:prstGeom prst="rect">
            <a:avLst/>
          </a:prstGeom>
        </p:spPr>
        <p:txBody>
          <a:bodyPr vert="horz" lIns="92098" tIns="46049" rIns="92098" bIns="46049" rtlCol="0"/>
          <a:lstStyle>
            <a:lvl1pPr algn="l">
              <a:defRPr sz="1200"/>
            </a:lvl1pPr>
          </a:lstStyle>
          <a:p>
            <a:endParaRPr lang="en-US"/>
          </a:p>
        </p:txBody>
      </p:sp>
      <p:sp>
        <p:nvSpPr>
          <p:cNvPr id="3" name="Date Placeholder 2"/>
          <p:cNvSpPr>
            <a:spLocks noGrp="1"/>
          </p:cNvSpPr>
          <p:nvPr>
            <p:ph type="dt" idx="1"/>
          </p:nvPr>
        </p:nvSpPr>
        <p:spPr>
          <a:xfrm>
            <a:off x="3936768" y="0"/>
            <a:ext cx="3011699" cy="458391"/>
          </a:xfrm>
          <a:prstGeom prst="rect">
            <a:avLst/>
          </a:prstGeom>
        </p:spPr>
        <p:txBody>
          <a:bodyPr vert="horz" lIns="92098" tIns="46049" rIns="92098" bIns="46049" rtlCol="0"/>
          <a:lstStyle>
            <a:lvl1pPr algn="r">
              <a:defRPr sz="1200"/>
            </a:lvl1pPr>
          </a:lstStyle>
          <a:p>
            <a:fld id="{D7F3DCD3-0A0F-4071-94B8-83D2A81353AE}" type="datetimeFigureOut">
              <a:rPr lang="en-US" smtClean="0"/>
              <a:t>10/24/2015</a:t>
            </a:fld>
            <a:endParaRPr lang="en-US"/>
          </a:p>
        </p:txBody>
      </p:sp>
      <p:sp>
        <p:nvSpPr>
          <p:cNvPr id="4" name="Slide Image Placeholder 3"/>
          <p:cNvSpPr>
            <a:spLocks noGrp="1" noRot="1" noChangeAspect="1"/>
          </p:cNvSpPr>
          <p:nvPr>
            <p:ph type="sldImg" idx="2"/>
          </p:nvPr>
        </p:nvSpPr>
        <p:spPr>
          <a:xfrm>
            <a:off x="1182688" y="687388"/>
            <a:ext cx="4584700" cy="3438525"/>
          </a:xfrm>
          <a:prstGeom prst="rect">
            <a:avLst/>
          </a:prstGeom>
          <a:noFill/>
          <a:ln w="12700">
            <a:solidFill>
              <a:prstClr val="black"/>
            </a:solidFill>
          </a:ln>
        </p:spPr>
        <p:txBody>
          <a:bodyPr vert="horz" lIns="92098" tIns="46049" rIns="92098" bIns="46049" rtlCol="0" anchor="ctr"/>
          <a:lstStyle/>
          <a:p>
            <a:endParaRPr lang="en-US"/>
          </a:p>
        </p:txBody>
      </p:sp>
      <p:sp>
        <p:nvSpPr>
          <p:cNvPr id="5" name="Notes Placeholder 4"/>
          <p:cNvSpPr>
            <a:spLocks noGrp="1"/>
          </p:cNvSpPr>
          <p:nvPr>
            <p:ph type="body" sz="quarter" idx="3"/>
          </p:nvPr>
        </p:nvSpPr>
        <p:spPr>
          <a:xfrm>
            <a:off x="695008" y="4354711"/>
            <a:ext cx="5560060" cy="4125516"/>
          </a:xfrm>
          <a:prstGeom prst="rect">
            <a:avLst/>
          </a:prstGeom>
        </p:spPr>
        <p:txBody>
          <a:bodyPr vert="horz" lIns="92098" tIns="46049" rIns="92098" bIns="460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07831"/>
            <a:ext cx="3011699" cy="458391"/>
          </a:xfrm>
          <a:prstGeom prst="rect">
            <a:avLst/>
          </a:prstGeom>
        </p:spPr>
        <p:txBody>
          <a:bodyPr vert="horz" lIns="92098" tIns="46049" rIns="92098" bIns="46049"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07831"/>
            <a:ext cx="3011699" cy="458391"/>
          </a:xfrm>
          <a:prstGeom prst="rect">
            <a:avLst/>
          </a:prstGeom>
        </p:spPr>
        <p:txBody>
          <a:bodyPr vert="horz" lIns="92098" tIns="46049" rIns="92098" bIns="46049" rtlCol="0" anchor="b"/>
          <a:lstStyle>
            <a:lvl1pPr algn="r">
              <a:defRPr sz="1200"/>
            </a:lvl1pPr>
          </a:lstStyle>
          <a:p>
            <a:fld id="{C3DCDAD7-F46A-4FB1-9FC2-9CD9198AAE96}" type="slidenum">
              <a:rPr lang="en-US" smtClean="0"/>
              <a:t>‹#›</a:t>
            </a:fld>
            <a:endParaRPr lang="en-US"/>
          </a:p>
        </p:txBody>
      </p:sp>
    </p:spTree>
    <p:extLst>
      <p:ext uri="{BB962C8B-B14F-4D97-AF65-F5344CB8AC3E}">
        <p14:creationId xmlns:p14="http://schemas.microsoft.com/office/powerpoint/2010/main" val="1602896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A54C5F1-1413-4B98-9DFE-E6611C3B1C7D}" type="datetime1">
              <a:rPr lang="en-US" smtClean="0"/>
              <a:t>10/24/2015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801C79A-81F8-4B70-B67F-A0ABD0A3BB0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D5FB33-2B3F-4D8F-AF1E-8354872D6007}" type="datetime1">
              <a:rPr lang="en-US" smtClean="0"/>
              <a:t>10/24/2015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1C79A-81F8-4B70-B67F-A0ABD0A3BB0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8ED662-2903-4491-843F-596095B248FF}" type="datetime1">
              <a:rPr lang="en-US" smtClean="0"/>
              <a:t>10/24/2015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1C79A-81F8-4B70-B67F-A0ABD0A3BB0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62E7AA-9BAE-4959-972D-A7AB391FAADF}" type="datetime1">
              <a:rPr lang="en-US" smtClean="0"/>
              <a:t>10/24/2015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1C79A-81F8-4B70-B67F-A0ABD0A3BB0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9E1631A-92F7-4B66-9FFD-68BEC47CD57E}" type="datetime1">
              <a:rPr lang="en-US" smtClean="0"/>
              <a:t>10/24/2015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1C79A-81F8-4B70-B67F-A0ABD0A3BB0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0C97427-47C3-441A-A8D5-BC44AD777F7C}" type="datetime1">
              <a:rPr lang="en-US" smtClean="0"/>
              <a:t>10/24/2015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1C79A-81F8-4B70-B67F-A0ABD0A3BB0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09B8C8-E9FA-4563-B9A2-2EABC8B9B17C}" type="datetime1">
              <a:rPr lang="en-US" smtClean="0"/>
              <a:t>10/24/2015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01C79A-81F8-4B70-B67F-A0ABD0A3BB0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2F81DC1-0271-4FDC-AB96-0269BABD8282}" type="datetime1">
              <a:rPr lang="en-US" smtClean="0"/>
              <a:t>10/24/2015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01C79A-81F8-4B70-B67F-A0ABD0A3BB0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CF9A40-7D15-4968-8239-69BE5E4086C2}" type="datetime1">
              <a:rPr lang="en-US" smtClean="0"/>
              <a:t>10/24/2015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01C79A-81F8-4B70-B67F-A0ABD0A3BB0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2B9CCC6-3919-4746-9F47-C9A262D7F5C7}" type="datetime1">
              <a:rPr lang="en-US" smtClean="0"/>
              <a:t>10/24/2015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1C79A-81F8-4B70-B67F-A0ABD0A3BB0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4E4257C-EF69-4293-95A1-A3E9072A2C2F}" type="datetime1">
              <a:rPr lang="en-US" smtClean="0"/>
              <a:t>10/24/2015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801C79A-81F8-4B70-B67F-A0ABD0A3BB0A}"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355474A-0178-4AE8-BDE2-10347F8D2A41}" type="datetime1">
              <a:rPr lang="en-US" smtClean="0"/>
              <a:t>10/24/2015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801C79A-81F8-4B70-B67F-A0ABD0A3BB0A}"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mailto:brad@keyeslifesafety.com"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066800"/>
            <a:ext cx="8991600" cy="1470025"/>
          </a:xfrm>
        </p:spPr>
        <p:txBody>
          <a:bodyPr>
            <a:normAutofit fontScale="90000"/>
          </a:bodyPr>
          <a:lstStyle/>
          <a:p>
            <a:pPr algn="ctr"/>
            <a:r>
              <a:rPr lang="en-US" dirty="0" smtClean="0"/>
              <a:t>Changes With the New </a:t>
            </a:r>
            <a:br>
              <a:rPr lang="en-US" dirty="0" smtClean="0"/>
            </a:br>
            <a:r>
              <a:rPr lang="en-US" dirty="0" smtClean="0"/>
              <a:t>2012 Life Safety Code</a:t>
            </a:r>
            <a:endParaRPr lang="en-US" dirty="0"/>
          </a:p>
        </p:txBody>
      </p:sp>
      <p:sp>
        <p:nvSpPr>
          <p:cNvPr id="3" name="Subtitle 2"/>
          <p:cNvSpPr>
            <a:spLocks noGrp="1"/>
          </p:cNvSpPr>
          <p:nvPr>
            <p:ph type="subTitle" idx="1"/>
          </p:nvPr>
        </p:nvSpPr>
        <p:spPr>
          <a:xfrm>
            <a:off x="1371600" y="3048000"/>
            <a:ext cx="6400800" cy="3048000"/>
          </a:xfrm>
        </p:spPr>
        <p:txBody>
          <a:bodyPr>
            <a:normAutofit/>
          </a:bodyPr>
          <a:lstStyle/>
          <a:p>
            <a:pPr algn="ctr"/>
            <a:r>
              <a:rPr lang="en-US" dirty="0" smtClean="0">
                <a:solidFill>
                  <a:schemeClr val="tx1"/>
                </a:solidFill>
              </a:rPr>
              <a:t>Presented </a:t>
            </a:r>
            <a:r>
              <a:rPr lang="en-US" dirty="0">
                <a:solidFill>
                  <a:schemeClr val="tx1"/>
                </a:solidFill>
              </a:rPr>
              <a:t>by:</a:t>
            </a:r>
          </a:p>
          <a:p>
            <a:pPr algn="ctr"/>
            <a:r>
              <a:rPr lang="en-US" b="1" dirty="0">
                <a:solidFill>
                  <a:schemeClr val="tx1"/>
                </a:solidFill>
              </a:rPr>
              <a:t>Brad Keyes, CHSP</a:t>
            </a:r>
          </a:p>
          <a:p>
            <a:pPr algn="ctr"/>
            <a:r>
              <a:rPr lang="en-US" b="1" dirty="0">
                <a:solidFill>
                  <a:schemeClr val="tx1"/>
                </a:solidFill>
              </a:rPr>
              <a:t>Senior Consultant</a:t>
            </a:r>
          </a:p>
          <a:p>
            <a:pPr algn="ctr"/>
            <a:r>
              <a:rPr lang="en-US" b="1" dirty="0">
                <a:solidFill>
                  <a:schemeClr val="tx1"/>
                </a:solidFill>
              </a:rPr>
              <a:t>Keyes Life Safety Compliance, LLC</a:t>
            </a:r>
          </a:p>
          <a:p>
            <a:pPr algn="ctr"/>
            <a:r>
              <a:rPr lang="en-US" b="1" dirty="0" smtClean="0">
                <a:solidFill>
                  <a:schemeClr val="tx1"/>
                </a:solidFill>
              </a:rPr>
              <a:t> </a:t>
            </a:r>
            <a:endParaRPr lang="en-US" dirty="0">
              <a:solidFill>
                <a:schemeClr val="tx1"/>
              </a:solidFill>
            </a:endParaRPr>
          </a:p>
          <a:p>
            <a:endParaRPr lang="en-US" u="sng" dirty="0">
              <a:solidFill>
                <a:schemeClr val="tx1"/>
              </a:solidFill>
            </a:endParaRPr>
          </a:p>
        </p:txBody>
      </p:sp>
    </p:spTree>
    <p:extLst>
      <p:ext uri="{BB962C8B-B14F-4D97-AF65-F5344CB8AC3E}">
        <p14:creationId xmlns:p14="http://schemas.microsoft.com/office/powerpoint/2010/main" val="40435419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New 2012 LSC…	</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p>
          <a:p>
            <a:pPr marL="0" indent="0">
              <a:buNone/>
            </a:pPr>
            <a:r>
              <a:rPr lang="en-US" sz="3200" dirty="0" smtClean="0"/>
              <a:t>Let’s take a look at the changes you will find when the new 2012 LSC is finally adopted…</a:t>
            </a:r>
            <a:endParaRPr lang="en-US" dirty="0" smtClean="0"/>
          </a:p>
        </p:txBody>
      </p:sp>
      <p:sp>
        <p:nvSpPr>
          <p:cNvPr id="4" name="Slide Number Placeholder 3"/>
          <p:cNvSpPr>
            <a:spLocks noGrp="1"/>
          </p:cNvSpPr>
          <p:nvPr>
            <p:ph type="sldNum" sz="quarter" idx="12"/>
          </p:nvPr>
        </p:nvSpPr>
        <p:spPr/>
        <p:txBody>
          <a:bodyPr/>
          <a:lstStyle/>
          <a:p>
            <a:fld id="{7801C79A-81F8-4B70-B67F-A0ABD0A3BB0A}" type="slidenum">
              <a:rPr lang="en-US" smtClean="0"/>
              <a:t>10</a:t>
            </a:fld>
            <a:endParaRPr lang="en-US"/>
          </a:p>
        </p:txBody>
      </p:sp>
    </p:spTree>
    <p:extLst>
      <p:ext uri="{BB962C8B-B14F-4D97-AF65-F5344CB8AC3E}">
        <p14:creationId xmlns:p14="http://schemas.microsoft.com/office/powerpoint/2010/main" val="186445009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 Categorical Waivers</a:t>
            </a:r>
            <a:endParaRPr lang="en-US" dirty="0"/>
          </a:p>
        </p:txBody>
      </p:sp>
      <p:sp>
        <p:nvSpPr>
          <p:cNvPr id="3" name="Content Placeholder 2"/>
          <p:cNvSpPr>
            <a:spLocks noGrp="1"/>
          </p:cNvSpPr>
          <p:nvPr>
            <p:ph idx="1"/>
          </p:nvPr>
        </p:nvSpPr>
        <p:spPr/>
        <p:txBody>
          <a:bodyPr>
            <a:normAutofit/>
          </a:bodyPr>
          <a:lstStyle/>
          <a:p>
            <a:pPr marL="850392" lvl="1" indent="-457200"/>
            <a:r>
              <a:rPr lang="en-US" dirty="0" smtClean="0"/>
              <a:t>Allows locking doors for infant security</a:t>
            </a:r>
          </a:p>
          <a:p>
            <a:pPr marL="850392" lvl="1" indent="-457200"/>
            <a:r>
              <a:rPr lang="en-US" dirty="0" smtClean="0"/>
              <a:t>Allows more than 1 delayed egress locked door in the path of egress</a:t>
            </a:r>
          </a:p>
          <a:p>
            <a:pPr marL="850392" lvl="1" indent="-457200"/>
            <a:r>
              <a:rPr lang="en-US" dirty="0" smtClean="0"/>
              <a:t>Allows changes to suites</a:t>
            </a:r>
          </a:p>
          <a:p>
            <a:pPr marL="850392" lvl="1" indent="-457200"/>
            <a:r>
              <a:rPr lang="en-US" dirty="0" smtClean="0"/>
              <a:t>Allows reduction in testing of waterflow switches and non-flow fire pump testing</a:t>
            </a:r>
          </a:p>
          <a:p>
            <a:pPr marL="850392" lvl="1" indent="-457200"/>
            <a:r>
              <a:rPr lang="en-US" dirty="0" smtClean="0"/>
              <a:t>Allows clean waste recycling containers</a:t>
            </a:r>
          </a:p>
          <a:p>
            <a:pPr marL="27432" indent="0">
              <a:buNone/>
            </a:pPr>
            <a:r>
              <a:rPr lang="en-US" dirty="0" smtClean="0"/>
              <a:t>S&amp;C memo 14-46 (9/26/14)</a:t>
            </a:r>
          </a:p>
          <a:p>
            <a:pPr marL="850392" lvl="1" indent="-457200"/>
            <a:r>
              <a:rPr lang="en-US" dirty="0" smtClean="0"/>
              <a:t>Allows power strips in anesthetizing locations and patient care areas</a:t>
            </a:r>
            <a:endParaRPr lang="en-US" dirty="0"/>
          </a:p>
        </p:txBody>
      </p:sp>
      <p:sp>
        <p:nvSpPr>
          <p:cNvPr id="4" name="Slide Number Placeholder 3"/>
          <p:cNvSpPr>
            <a:spLocks noGrp="1"/>
          </p:cNvSpPr>
          <p:nvPr>
            <p:ph type="sldNum" sz="quarter" idx="12"/>
          </p:nvPr>
        </p:nvSpPr>
        <p:spPr/>
        <p:txBody>
          <a:bodyPr/>
          <a:lstStyle/>
          <a:p>
            <a:fld id="{7801C79A-81F8-4B70-B67F-A0ABD0A3BB0A}" type="slidenum">
              <a:rPr lang="en-US" smtClean="0"/>
              <a:t>100</a:t>
            </a:fld>
            <a:endParaRPr lang="en-US"/>
          </a:p>
        </p:txBody>
      </p:sp>
    </p:spTree>
    <p:extLst>
      <p:ext uri="{BB962C8B-B14F-4D97-AF65-F5344CB8AC3E}">
        <p14:creationId xmlns:p14="http://schemas.microsoft.com/office/powerpoint/2010/main" val="120209248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Conclusion…</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With the adoption of the 2012 edition of the Life Safety Code there will be many changes. </a:t>
            </a:r>
          </a:p>
          <a:p>
            <a:pPr marL="0" indent="0">
              <a:buNone/>
            </a:pPr>
            <a:endParaRPr lang="en-US" dirty="0"/>
          </a:p>
          <a:p>
            <a:pPr marL="0" indent="0">
              <a:buNone/>
            </a:pPr>
            <a:r>
              <a:rPr lang="en-US" dirty="0" smtClean="0"/>
              <a:t>Don’t wait…                                                                                    Start today in your process in                                                 becoming prepared. </a:t>
            </a:r>
          </a:p>
        </p:txBody>
      </p:sp>
      <p:sp>
        <p:nvSpPr>
          <p:cNvPr id="4" name="Slide Number Placeholder 3"/>
          <p:cNvSpPr>
            <a:spLocks noGrp="1"/>
          </p:cNvSpPr>
          <p:nvPr>
            <p:ph type="sldNum" sz="quarter" idx="12"/>
          </p:nvPr>
        </p:nvSpPr>
        <p:spPr/>
        <p:txBody>
          <a:bodyPr/>
          <a:lstStyle/>
          <a:p>
            <a:fld id="{7801C79A-81F8-4B70-B67F-A0ABD0A3BB0A}" type="slidenum">
              <a:rPr lang="en-US" smtClean="0"/>
              <a:t>101</a:t>
            </a:fld>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2660" r="12079"/>
          <a:stretch/>
        </p:blipFill>
        <p:spPr>
          <a:xfrm>
            <a:off x="5500914" y="3048000"/>
            <a:ext cx="2351315" cy="3124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427165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lgn="ctr">
              <a:buNone/>
            </a:pPr>
            <a:endParaRPr lang="en-US" b="1" dirty="0" smtClean="0"/>
          </a:p>
          <a:p>
            <a:pPr marL="0" indent="0" algn="ctr">
              <a:buNone/>
            </a:pPr>
            <a:endParaRPr lang="en-US" b="1" dirty="0"/>
          </a:p>
          <a:p>
            <a:pPr marL="0" indent="0" algn="ctr">
              <a:buNone/>
            </a:pPr>
            <a:r>
              <a:rPr lang="en-US" b="1" dirty="0" smtClean="0"/>
              <a:t>That concludes this presentation….</a:t>
            </a:r>
          </a:p>
          <a:p>
            <a:pPr marL="0" indent="0" algn="ctr">
              <a:buNone/>
            </a:pPr>
            <a:endParaRPr lang="en-US" b="1" dirty="0"/>
          </a:p>
          <a:p>
            <a:pPr marL="0" indent="0" algn="ctr">
              <a:buNone/>
            </a:pPr>
            <a:r>
              <a:rPr lang="en-US" b="1" dirty="0" smtClean="0"/>
              <a:t>Are there any questions?</a:t>
            </a:r>
          </a:p>
          <a:p>
            <a:pPr marL="0" indent="0">
              <a:buNone/>
            </a:pPr>
            <a:endParaRPr lang="en-US" dirty="0" smtClean="0"/>
          </a:p>
        </p:txBody>
      </p:sp>
      <p:sp>
        <p:nvSpPr>
          <p:cNvPr id="4" name="Slide Number Placeholder 3"/>
          <p:cNvSpPr>
            <a:spLocks noGrp="1"/>
          </p:cNvSpPr>
          <p:nvPr>
            <p:ph type="sldNum" sz="quarter" idx="12"/>
          </p:nvPr>
        </p:nvSpPr>
        <p:spPr/>
        <p:txBody>
          <a:bodyPr/>
          <a:lstStyle/>
          <a:p>
            <a:fld id="{7801C79A-81F8-4B70-B67F-A0ABD0A3BB0A}" type="slidenum">
              <a:rPr lang="en-US" smtClean="0"/>
              <a:t>102</a:t>
            </a:fld>
            <a:endParaRPr lang="en-US"/>
          </a:p>
        </p:txBody>
      </p:sp>
    </p:spTree>
    <p:extLst>
      <p:ext uri="{BB962C8B-B14F-4D97-AF65-F5344CB8AC3E}">
        <p14:creationId xmlns:p14="http://schemas.microsoft.com/office/powerpoint/2010/main" val="370780491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lstStyle/>
          <a:p>
            <a:pPr algn="ctr"/>
            <a:r>
              <a:rPr lang="en-US" b="1" dirty="0" smtClean="0"/>
              <a:t>Thank You!</a:t>
            </a:r>
            <a:endParaRPr lang="en-US" b="1" dirty="0"/>
          </a:p>
        </p:txBody>
      </p:sp>
      <p:sp>
        <p:nvSpPr>
          <p:cNvPr id="3" name="Subtitle 2"/>
          <p:cNvSpPr>
            <a:spLocks noGrp="1"/>
          </p:cNvSpPr>
          <p:nvPr>
            <p:ph type="subTitle" idx="1"/>
          </p:nvPr>
        </p:nvSpPr>
        <p:spPr>
          <a:xfrm>
            <a:off x="1371600" y="1371600"/>
            <a:ext cx="6400800" cy="4800600"/>
          </a:xfrm>
        </p:spPr>
        <p:txBody>
          <a:bodyPr>
            <a:normAutofit/>
          </a:bodyPr>
          <a:lstStyle/>
          <a:p>
            <a:endParaRPr lang="en-US" sz="2600" b="1" dirty="0" smtClean="0">
              <a:solidFill>
                <a:schemeClr val="tx1"/>
              </a:solidFill>
            </a:endParaRPr>
          </a:p>
          <a:p>
            <a:pPr algn="ctr"/>
            <a:r>
              <a:rPr lang="en-US" sz="4400" b="1" dirty="0"/>
              <a:t>Changes With the New </a:t>
            </a:r>
            <a:br>
              <a:rPr lang="en-US" sz="4400" b="1" dirty="0"/>
            </a:br>
            <a:r>
              <a:rPr lang="en-US" sz="4400" b="1" dirty="0"/>
              <a:t>2012 Life Safety Code</a:t>
            </a:r>
            <a:endParaRPr lang="en-US" sz="4400" b="1" dirty="0">
              <a:solidFill>
                <a:schemeClr val="tx1"/>
              </a:solidFill>
            </a:endParaRPr>
          </a:p>
          <a:p>
            <a:pPr algn="ctr"/>
            <a:endParaRPr lang="en-US" sz="2600" b="1" dirty="0" smtClean="0">
              <a:solidFill>
                <a:schemeClr val="tx1"/>
              </a:solidFill>
            </a:endParaRPr>
          </a:p>
          <a:p>
            <a:pPr algn="ctr"/>
            <a:r>
              <a:rPr lang="en-US" sz="2600" b="1" dirty="0" smtClean="0">
                <a:solidFill>
                  <a:schemeClr val="tx1"/>
                </a:solidFill>
              </a:rPr>
              <a:t>Brad Keyes, CHSP</a:t>
            </a:r>
          </a:p>
          <a:p>
            <a:pPr algn="ctr"/>
            <a:r>
              <a:rPr lang="en-US" b="1" dirty="0" smtClean="0"/>
              <a:t>Keyes Life Safety Compliance, LLC</a:t>
            </a:r>
            <a:endParaRPr lang="en-US" sz="2600" b="1" dirty="0" smtClean="0">
              <a:solidFill>
                <a:schemeClr val="tx1"/>
              </a:solidFill>
            </a:endParaRPr>
          </a:p>
          <a:p>
            <a:pPr algn="ctr"/>
            <a:r>
              <a:rPr lang="en-US" sz="2600" b="1" dirty="0" smtClean="0">
                <a:solidFill>
                  <a:schemeClr val="tx1"/>
                </a:solidFill>
                <a:hlinkClick r:id="rId2"/>
              </a:rPr>
              <a:t>brad@keyeslifesafety.com</a:t>
            </a:r>
            <a:endParaRPr lang="en-US" sz="2600" b="1" dirty="0" smtClean="0">
              <a:solidFill>
                <a:schemeClr val="tx1"/>
              </a:solidFill>
            </a:endParaRPr>
          </a:p>
          <a:p>
            <a:pPr algn="ctr"/>
            <a:endParaRPr lang="en-US" sz="2600" b="1" dirty="0" smtClean="0">
              <a:solidFill>
                <a:schemeClr val="tx1"/>
              </a:solidFill>
            </a:endParaRPr>
          </a:p>
          <a:p>
            <a:pPr algn="ctr"/>
            <a:endParaRPr lang="en-US" sz="2800" b="1" dirty="0">
              <a:solidFill>
                <a:schemeClr val="tx1"/>
              </a:solidFill>
            </a:endParaRPr>
          </a:p>
          <a:p>
            <a:endParaRPr lang="en-US" sz="2800" b="1" dirty="0" smtClean="0">
              <a:solidFill>
                <a:schemeClr val="tx1"/>
              </a:solidFill>
            </a:endParaRPr>
          </a:p>
          <a:p>
            <a:endParaRPr lang="en-US" sz="2800" dirty="0" smtClean="0">
              <a:solidFill>
                <a:schemeClr val="tx1"/>
              </a:solidFill>
              <a:hlinkClick r:id="rId2"/>
            </a:endParaRPr>
          </a:p>
          <a:p>
            <a:endParaRPr lang="en-US" dirty="0">
              <a:solidFill>
                <a:schemeClr val="tx1"/>
              </a:solidFill>
            </a:endParaRPr>
          </a:p>
        </p:txBody>
      </p:sp>
    </p:spTree>
    <p:extLst>
      <p:ext uri="{BB962C8B-B14F-4D97-AF65-F5344CB8AC3E}">
        <p14:creationId xmlns:p14="http://schemas.microsoft.com/office/powerpoint/2010/main" val="3278354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Openings in Exit Enclosures</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Currently, the 2000 edition of the Life Safety Code does not allow any openings (entrances to rooms) to unoccupied rooms in exit enclosures (stairwells or exit passageways). </a:t>
            </a:r>
          </a:p>
          <a:p>
            <a:pPr marL="0" indent="0">
              <a:buNone/>
            </a:pPr>
            <a:endParaRPr lang="en-US" dirty="0"/>
          </a:p>
          <a:p>
            <a:pPr lvl="1"/>
            <a:endParaRPr lang="en-US" sz="2400" dirty="0" smtClean="0"/>
          </a:p>
          <a:p>
            <a:pPr lvl="1"/>
            <a:endParaRPr lang="en-US" sz="2400" dirty="0" smtClean="0"/>
          </a:p>
          <a:p>
            <a:pPr lvl="1"/>
            <a:endParaRPr lang="en-US" sz="2400" dirty="0" smtClean="0"/>
          </a:p>
          <a:p>
            <a:pPr lvl="1"/>
            <a:endParaRPr lang="en-US" sz="2400" dirty="0"/>
          </a:p>
        </p:txBody>
      </p:sp>
      <p:sp>
        <p:nvSpPr>
          <p:cNvPr id="4" name="Slide Number Placeholder 3"/>
          <p:cNvSpPr>
            <a:spLocks noGrp="1"/>
          </p:cNvSpPr>
          <p:nvPr>
            <p:ph type="sldNum" sz="quarter" idx="12"/>
          </p:nvPr>
        </p:nvSpPr>
        <p:spPr/>
        <p:txBody>
          <a:bodyPr/>
          <a:lstStyle/>
          <a:p>
            <a:fld id="{7801C79A-81F8-4B70-B67F-A0ABD0A3BB0A}" type="slidenum">
              <a:rPr lang="en-US" smtClean="0"/>
              <a:t>11</a:t>
            </a:fld>
            <a:endParaRPr lang="en-US"/>
          </a:p>
        </p:txBody>
      </p:sp>
    </p:spTree>
    <p:extLst>
      <p:ext uri="{BB962C8B-B14F-4D97-AF65-F5344CB8AC3E}">
        <p14:creationId xmlns:p14="http://schemas.microsoft.com/office/powerpoint/2010/main" val="490741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Openings in Exit Enclosures</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sz="2800" dirty="0" smtClean="0"/>
              <a:t>That means a door to a                                                           mechanical room at the                                                                     top of a stairwell was                                                                               not permitted without                                                                              a vestibule between the                                                                                   stairwell and the                                                                                mechanical room. </a:t>
            </a:r>
          </a:p>
          <a:p>
            <a:pPr lvl="1"/>
            <a:endParaRPr lang="en-US" sz="2400" dirty="0" smtClean="0"/>
          </a:p>
          <a:p>
            <a:pPr lvl="1"/>
            <a:endParaRPr lang="en-US" sz="2400" dirty="0" smtClean="0"/>
          </a:p>
          <a:p>
            <a:pPr lvl="1"/>
            <a:endParaRPr lang="en-US" sz="2400" dirty="0" smtClean="0"/>
          </a:p>
          <a:p>
            <a:pPr lvl="1"/>
            <a:endParaRPr lang="en-US" sz="2400" dirty="0"/>
          </a:p>
        </p:txBody>
      </p:sp>
      <p:sp>
        <p:nvSpPr>
          <p:cNvPr id="4" name="Slide Number Placeholder 3"/>
          <p:cNvSpPr>
            <a:spLocks noGrp="1"/>
          </p:cNvSpPr>
          <p:nvPr>
            <p:ph type="sldNum" sz="quarter" idx="12"/>
          </p:nvPr>
        </p:nvSpPr>
        <p:spPr/>
        <p:txBody>
          <a:bodyPr/>
          <a:lstStyle/>
          <a:p>
            <a:fld id="{7801C79A-81F8-4B70-B67F-A0ABD0A3BB0A}" type="slidenum">
              <a:rPr lang="en-US" smtClean="0"/>
              <a:t>12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2057400"/>
            <a:ext cx="4673600" cy="350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5243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Openings in Exit Enclosures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Section 7.1.3.2.1 (9) now permits openings (doors) to non-occupied mechanical rooms provided:</a:t>
            </a:r>
          </a:p>
          <a:p>
            <a:pPr lvl="1"/>
            <a:r>
              <a:rPr lang="en-US" sz="2600" dirty="0" smtClean="0"/>
              <a:t>It is an existing opening </a:t>
            </a:r>
          </a:p>
          <a:p>
            <a:pPr lvl="1"/>
            <a:r>
              <a:rPr lang="en-US" sz="2600" dirty="0" smtClean="0"/>
              <a:t>It is a properly fire rated assembly</a:t>
            </a:r>
          </a:p>
          <a:p>
            <a:pPr lvl="1"/>
            <a:r>
              <a:rPr lang="en-US" sz="2600" dirty="0" smtClean="0"/>
              <a:t>No fuel-fired equipment in the room</a:t>
            </a:r>
          </a:p>
          <a:p>
            <a:pPr lvl="1"/>
            <a:r>
              <a:rPr lang="en-US" sz="2600" dirty="0" smtClean="0"/>
              <a:t>The room does not contain storage of combustibles</a:t>
            </a:r>
          </a:p>
          <a:p>
            <a:pPr lvl="1"/>
            <a:r>
              <a:rPr lang="en-US" sz="2600" dirty="0" smtClean="0"/>
              <a:t>The entire building is fully protected with automatic sprinklers</a:t>
            </a:r>
          </a:p>
          <a:p>
            <a:pPr lvl="1"/>
            <a:endParaRPr lang="en-US" sz="2600" dirty="0" smtClean="0"/>
          </a:p>
          <a:p>
            <a:pPr lvl="1"/>
            <a:endParaRPr lang="en-US" sz="2400" dirty="0" smtClean="0"/>
          </a:p>
          <a:p>
            <a:pPr lvl="1"/>
            <a:endParaRPr lang="en-US" sz="2400" dirty="0" smtClean="0"/>
          </a:p>
          <a:p>
            <a:pPr lvl="1"/>
            <a:endParaRPr lang="en-US" sz="2400" dirty="0" smtClean="0"/>
          </a:p>
          <a:p>
            <a:pPr lvl="1"/>
            <a:endParaRPr lang="en-US" sz="2400" dirty="0"/>
          </a:p>
        </p:txBody>
      </p:sp>
      <p:sp>
        <p:nvSpPr>
          <p:cNvPr id="4" name="Slide Number Placeholder 3"/>
          <p:cNvSpPr>
            <a:spLocks noGrp="1"/>
          </p:cNvSpPr>
          <p:nvPr>
            <p:ph type="sldNum" sz="quarter" idx="12"/>
          </p:nvPr>
        </p:nvSpPr>
        <p:spPr/>
        <p:txBody>
          <a:bodyPr/>
          <a:lstStyle/>
          <a:p>
            <a:fld id="{7801C79A-81F8-4B70-B67F-A0ABD0A3BB0A}" type="slidenum">
              <a:rPr lang="en-US" smtClean="0"/>
              <a:t>13</a:t>
            </a:fld>
            <a:endParaRPr lang="en-US"/>
          </a:p>
        </p:txBody>
      </p:sp>
    </p:spTree>
    <p:extLst>
      <p:ext uri="{BB962C8B-B14F-4D97-AF65-F5344CB8AC3E}">
        <p14:creationId xmlns:p14="http://schemas.microsoft.com/office/powerpoint/2010/main" val="2267709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Openings in Exit Enclosures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Section 7.1.3.2.1 (10) also limits the penetrations, such as pipes and conduits, in an exit enclosure, but now they have allowed the following additional penetrations:</a:t>
            </a:r>
          </a:p>
          <a:p>
            <a:pPr lvl="1"/>
            <a:r>
              <a:rPr lang="en-US" sz="2600" dirty="0" smtClean="0"/>
              <a:t>Existing penetrations that are properly fire-stopped</a:t>
            </a:r>
            <a:endParaRPr lang="en-US" sz="2600" dirty="0"/>
          </a:p>
          <a:p>
            <a:pPr lvl="1"/>
            <a:r>
              <a:rPr lang="en-US" sz="2600" dirty="0" smtClean="0"/>
              <a:t>Penetrations for fire alarm circuits (even circuits that do not serve the exit enclosure), provided they are in metal conduit and the penetrations are properly fire-stopped</a:t>
            </a:r>
            <a:endParaRPr lang="en-US" sz="2400" dirty="0" smtClean="0"/>
          </a:p>
          <a:p>
            <a:pPr lvl="1"/>
            <a:endParaRPr lang="en-US" sz="2400" dirty="0" smtClean="0"/>
          </a:p>
          <a:p>
            <a:pPr lvl="1"/>
            <a:endParaRPr lang="en-US" sz="2400" dirty="0" smtClean="0"/>
          </a:p>
          <a:p>
            <a:pPr lvl="1"/>
            <a:endParaRPr lang="en-US" sz="2400" dirty="0"/>
          </a:p>
        </p:txBody>
      </p:sp>
      <p:sp>
        <p:nvSpPr>
          <p:cNvPr id="4" name="Slide Number Placeholder 3"/>
          <p:cNvSpPr>
            <a:spLocks noGrp="1"/>
          </p:cNvSpPr>
          <p:nvPr>
            <p:ph type="sldNum" sz="quarter" idx="12"/>
          </p:nvPr>
        </p:nvSpPr>
        <p:spPr/>
        <p:txBody>
          <a:bodyPr/>
          <a:lstStyle/>
          <a:p>
            <a:fld id="{7801C79A-81F8-4B70-B67F-A0ABD0A3BB0A}" type="slidenum">
              <a:rPr lang="en-US" smtClean="0"/>
              <a:t>14</a:t>
            </a:fld>
            <a:endParaRPr lang="en-US"/>
          </a:p>
        </p:txBody>
      </p:sp>
    </p:spTree>
    <p:extLst>
      <p:ext uri="{BB962C8B-B14F-4D97-AF65-F5344CB8AC3E}">
        <p14:creationId xmlns:p14="http://schemas.microsoft.com/office/powerpoint/2010/main" val="3703792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Required to Comply:</a:t>
            </a:r>
            <a:endParaRPr lang="en-US" dirty="0"/>
          </a:p>
        </p:txBody>
      </p:sp>
      <p:sp>
        <p:nvSpPr>
          <p:cNvPr id="3" name="Content Placeholder 2"/>
          <p:cNvSpPr>
            <a:spLocks noGrp="1"/>
          </p:cNvSpPr>
          <p:nvPr>
            <p:ph idx="1"/>
          </p:nvPr>
        </p:nvSpPr>
        <p:spPr/>
        <p:txBody>
          <a:bodyPr>
            <a:normAutofit/>
          </a:bodyPr>
          <a:lstStyle/>
          <a:p>
            <a:r>
              <a:rPr lang="en-US" dirty="0"/>
              <a:t>Make sure your building is fully sprinklered</a:t>
            </a:r>
          </a:p>
          <a:p>
            <a:endParaRPr lang="en-US" dirty="0"/>
          </a:p>
          <a:p>
            <a:r>
              <a:rPr lang="en-US" dirty="0"/>
              <a:t>Prepare to prove the dates of the construction for the condition</a:t>
            </a:r>
          </a:p>
          <a:p>
            <a:endParaRPr lang="en-US" dirty="0"/>
          </a:p>
          <a:p>
            <a:r>
              <a:rPr lang="en-US" dirty="0"/>
              <a:t>Clean out all the </a:t>
            </a:r>
            <a:r>
              <a:rPr lang="en-US" dirty="0" smtClean="0"/>
              <a:t>combustible storage </a:t>
            </a:r>
            <a:r>
              <a:rPr lang="en-US" dirty="0"/>
              <a:t>that’s accumulated over the years</a:t>
            </a:r>
          </a:p>
          <a:p>
            <a:pPr lvl="1"/>
            <a:endParaRPr lang="en-US" sz="2400" dirty="0" smtClean="0"/>
          </a:p>
          <a:p>
            <a:pPr lvl="1"/>
            <a:endParaRPr lang="en-US" sz="2400" dirty="0" smtClean="0"/>
          </a:p>
          <a:p>
            <a:pPr lvl="1"/>
            <a:endParaRPr lang="en-US" sz="2400" dirty="0"/>
          </a:p>
        </p:txBody>
      </p:sp>
      <p:sp>
        <p:nvSpPr>
          <p:cNvPr id="4" name="Slide Number Placeholder 3"/>
          <p:cNvSpPr>
            <a:spLocks noGrp="1"/>
          </p:cNvSpPr>
          <p:nvPr>
            <p:ph type="sldNum" sz="quarter" idx="12"/>
          </p:nvPr>
        </p:nvSpPr>
        <p:spPr/>
        <p:txBody>
          <a:bodyPr/>
          <a:lstStyle/>
          <a:p>
            <a:fld id="{7801C79A-81F8-4B70-B67F-A0ABD0A3BB0A}" type="slidenum">
              <a:rPr lang="en-US" smtClean="0"/>
              <a:t>15</a:t>
            </a:fld>
            <a:endParaRPr lang="en-US"/>
          </a:p>
        </p:txBody>
      </p:sp>
    </p:spTree>
    <p:extLst>
      <p:ext uri="{BB962C8B-B14F-4D97-AF65-F5344CB8AC3E}">
        <p14:creationId xmlns:p14="http://schemas.microsoft.com/office/powerpoint/2010/main" val="2823138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Electrically Locked Doors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Previously there were three situations where you can lock doors in the path of egress:</a:t>
            </a:r>
          </a:p>
          <a:p>
            <a:pPr lvl="1"/>
            <a:r>
              <a:rPr lang="en-US" dirty="0" smtClean="0"/>
              <a:t>Clinical needs</a:t>
            </a:r>
          </a:p>
          <a:p>
            <a:pPr lvl="1"/>
            <a:r>
              <a:rPr lang="en-US" dirty="0" smtClean="0"/>
              <a:t>Delayed egress</a:t>
            </a:r>
          </a:p>
          <a:p>
            <a:pPr lvl="1"/>
            <a:r>
              <a:rPr lang="en-US" dirty="0" smtClean="0"/>
              <a:t>Access control</a:t>
            </a:r>
          </a:p>
          <a:p>
            <a:pPr lvl="1"/>
            <a:endParaRPr lang="en-US" sz="2400" dirty="0"/>
          </a:p>
          <a:p>
            <a:pPr marL="57150" indent="0">
              <a:buNone/>
            </a:pPr>
            <a:r>
              <a:rPr lang="en-US" dirty="0" smtClean="0"/>
              <a:t>Now, there will be a fourth situation and it changes everything…</a:t>
            </a:r>
          </a:p>
          <a:p>
            <a:pPr lvl="1"/>
            <a:endParaRPr lang="en-US" sz="2400" dirty="0" smtClean="0"/>
          </a:p>
          <a:p>
            <a:pPr lvl="1"/>
            <a:endParaRPr lang="en-US" sz="2400" dirty="0" smtClean="0"/>
          </a:p>
          <a:p>
            <a:pPr lvl="1"/>
            <a:endParaRPr lang="en-US" sz="2400" dirty="0"/>
          </a:p>
        </p:txBody>
      </p:sp>
      <p:sp>
        <p:nvSpPr>
          <p:cNvPr id="4" name="Slide Number Placeholder 3"/>
          <p:cNvSpPr>
            <a:spLocks noGrp="1"/>
          </p:cNvSpPr>
          <p:nvPr>
            <p:ph type="sldNum" sz="quarter" idx="12"/>
          </p:nvPr>
        </p:nvSpPr>
        <p:spPr/>
        <p:txBody>
          <a:bodyPr/>
          <a:lstStyle/>
          <a:p>
            <a:fld id="{7801C79A-81F8-4B70-B67F-A0ABD0A3BB0A}" type="slidenum">
              <a:rPr lang="en-US" smtClean="0"/>
              <a:t>16</a:t>
            </a:fld>
            <a:endParaRPr lang="en-US"/>
          </a:p>
        </p:txBody>
      </p:sp>
    </p:spTree>
    <p:extLst>
      <p:ext uri="{BB962C8B-B14F-4D97-AF65-F5344CB8AC3E}">
        <p14:creationId xmlns:p14="http://schemas.microsoft.com/office/powerpoint/2010/main" val="879482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Electrically Locked Doors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sz="3000" dirty="0" smtClean="0"/>
              <a:t>Section 7.2.1.5.6 will now allow doors in the path of egress to be ‘electrically’ locked if equipped with listed hardware and meets the following conditions:</a:t>
            </a:r>
          </a:p>
          <a:p>
            <a:pPr lvl="1"/>
            <a:r>
              <a:rPr lang="en-US" sz="2600" dirty="0" smtClean="0"/>
              <a:t>The door release hardware (crash bar) is affixed to the door leaf- </a:t>
            </a:r>
            <a:r>
              <a:rPr lang="en-US" sz="2200" dirty="0" smtClean="0"/>
              <a:t>(This means a wall-mounted ‘Push to Exit’ button is not sufficient)</a:t>
            </a:r>
          </a:p>
          <a:p>
            <a:pPr lvl="1"/>
            <a:r>
              <a:rPr lang="en-US" sz="2600" dirty="0" smtClean="0"/>
              <a:t>The door release hardware must be                                           obvious on how it operates and readily                                                operates in the direction of egress- </a:t>
            </a:r>
          </a:p>
          <a:p>
            <a:pPr marL="457200" lvl="1" indent="0" algn="ctr">
              <a:buNone/>
            </a:pPr>
            <a:r>
              <a:rPr lang="en-US" sz="2600" dirty="0" smtClean="0"/>
              <a:t>(Continued)</a:t>
            </a:r>
            <a:endParaRPr lang="en-US" dirty="0" smtClean="0"/>
          </a:p>
          <a:p>
            <a:pPr lvl="1"/>
            <a:endParaRPr lang="en-US" sz="2400" dirty="0" smtClean="0"/>
          </a:p>
          <a:p>
            <a:pPr lvl="1"/>
            <a:endParaRPr lang="en-US" sz="2400" dirty="0" smtClean="0"/>
          </a:p>
          <a:p>
            <a:pPr lvl="1"/>
            <a:endParaRPr lang="en-US" sz="2400" dirty="0"/>
          </a:p>
        </p:txBody>
      </p:sp>
      <p:sp>
        <p:nvSpPr>
          <p:cNvPr id="4" name="Slide Number Placeholder 3"/>
          <p:cNvSpPr>
            <a:spLocks noGrp="1"/>
          </p:cNvSpPr>
          <p:nvPr>
            <p:ph type="sldNum" sz="quarter" idx="12"/>
          </p:nvPr>
        </p:nvSpPr>
        <p:spPr/>
        <p:txBody>
          <a:bodyPr/>
          <a:lstStyle/>
          <a:p>
            <a:fld id="{7801C79A-81F8-4B70-B67F-A0ABD0A3BB0A}" type="slidenum">
              <a:rPr lang="en-US" smtClean="0"/>
              <a:t>17</a:t>
            </a:fld>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171"/>
          <a:stretch/>
        </p:blipFill>
        <p:spPr bwMode="auto">
          <a:xfrm>
            <a:off x="6467475" y="4136570"/>
            <a:ext cx="2600325" cy="1826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0174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Electrically Locked Doors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000" dirty="0" smtClean="0"/>
              <a:t>Continued:</a:t>
            </a:r>
          </a:p>
          <a:p>
            <a:pPr lvl="1"/>
            <a:r>
              <a:rPr lang="en-US" sz="2600" dirty="0" smtClean="0"/>
              <a:t>The door release hardware (crash bar) is capable of being operated with one hand in the direction of egress- </a:t>
            </a:r>
          </a:p>
          <a:p>
            <a:pPr lvl="1"/>
            <a:r>
              <a:rPr lang="en-US" sz="2600" dirty="0" smtClean="0"/>
              <a:t>Operation of the door release hardware interrupts power directly to the electric lock and unlocks the door</a:t>
            </a:r>
          </a:p>
          <a:p>
            <a:pPr lvl="1"/>
            <a:r>
              <a:rPr lang="en-US" sz="2600" dirty="0" smtClean="0"/>
              <a:t>Loss of power to the door release hardware automatically unlocks the door</a:t>
            </a:r>
          </a:p>
          <a:p>
            <a:pPr lvl="1"/>
            <a:r>
              <a:rPr lang="en-US" sz="2600" dirty="0" smtClean="0"/>
              <a:t>Hardware must be appropriately listed in accordance with ANSI/UL 294 standard</a:t>
            </a:r>
            <a:endParaRPr lang="en-US" dirty="0" smtClean="0"/>
          </a:p>
          <a:p>
            <a:pPr lvl="1"/>
            <a:endParaRPr lang="en-US" sz="2400" dirty="0" smtClean="0"/>
          </a:p>
          <a:p>
            <a:pPr lvl="1"/>
            <a:endParaRPr lang="en-US" sz="2400" dirty="0" smtClean="0"/>
          </a:p>
          <a:p>
            <a:pPr lvl="1"/>
            <a:endParaRPr lang="en-US" sz="2400" dirty="0"/>
          </a:p>
        </p:txBody>
      </p:sp>
      <p:sp>
        <p:nvSpPr>
          <p:cNvPr id="4" name="Slide Number Placeholder 3"/>
          <p:cNvSpPr>
            <a:spLocks noGrp="1"/>
          </p:cNvSpPr>
          <p:nvPr>
            <p:ph type="sldNum" sz="quarter" idx="12"/>
          </p:nvPr>
        </p:nvSpPr>
        <p:spPr/>
        <p:txBody>
          <a:bodyPr/>
          <a:lstStyle/>
          <a:p>
            <a:fld id="{7801C79A-81F8-4B70-B67F-A0ABD0A3BB0A}" type="slidenum">
              <a:rPr lang="en-US" smtClean="0"/>
              <a:t>18</a:t>
            </a:fld>
            <a:endParaRPr lang="en-US"/>
          </a:p>
        </p:txBody>
      </p:sp>
    </p:spTree>
    <p:extLst>
      <p:ext uri="{BB962C8B-B14F-4D97-AF65-F5344CB8AC3E}">
        <p14:creationId xmlns:p14="http://schemas.microsoft.com/office/powerpoint/2010/main" val="20255810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Electrically Locked Doors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sz="2800" dirty="0" smtClean="0"/>
              <a:t>In essence, the Life Safety Code now considers electrically locked doors as a normal door assembly and does not consider it as a special locking arrangement</a:t>
            </a:r>
          </a:p>
          <a:p>
            <a:pPr marL="0" indent="0">
              <a:buNone/>
            </a:pPr>
            <a:endParaRPr lang="en-US" sz="2800" dirty="0"/>
          </a:p>
          <a:p>
            <a:pPr marL="0" indent="0">
              <a:buNone/>
            </a:pPr>
            <a:r>
              <a:rPr lang="en-US" sz="2800" dirty="0" smtClean="0"/>
              <a:t>This has the effect of equating the electrically controlled lock to a traditional, mechanically latched or locked door.</a:t>
            </a:r>
          </a:p>
          <a:p>
            <a:pPr marL="0" indent="0">
              <a:buNone/>
            </a:pPr>
            <a:endParaRPr lang="en-US" sz="2800" dirty="0"/>
          </a:p>
          <a:p>
            <a:pPr marL="0" indent="0">
              <a:buNone/>
            </a:pPr>
            <a:r>
              <a:rPr lang="en-US" sz="2800" dirty="0" smtClean="0"/>
              <a:t>Sections 18/19.2.2.2.1 allow for this arrangement in hospitals</a:t>
            </a:r>
          </a:p>
          <a:p>
            <a:pPr marL="0" indent="0">
              <a:buNone/>
            </a:pPr>
            <a:endParaRPr lang="en-US" sz="3000" dirty="0" smtClean="0"/>
          </a:p>
          <a:p>
            <a:pPr marL="0" indent="0">
              <a:buNone/>
            </a:pPr>
            <a:endParaRPr lang="en-US" sz="3000" dirty="0" smtClean="0"/>
          </a:p>
          <a:p>
            <a:pPr lvl="1"/>
            <a:endParaRPr lang="en-US" sz="2400" dirty="0" smtClean="0"/>
          </a:p>
          <a:p>
            <a:pPr lvl="1"/>
            <a:endParaRPr lang="en-US" sz="2400" dirty="0" smtClean="0"/>
          </a:p>
          <a:p>
            <a:pPr lvl="1"/>
            <a:endParaRPr lang="en-US" sz="2400" dirty="0"/>
          </a:p>
        </p:txBody>
      </p:sp>
      <p:sp>
        <p:nvSpPr>
          <p:cNvPr id="4" name="Slide Number Placeholder 3"/>
          <p:cNvSpPr>
            <a:spLocks noGrp="1"/>
          </p:cNvSpPr>
          <p:nvPr>
            <p:ph type="sldNum" sz="quarter" idx="12"/>
          </p:nvPr>
        </p:nvSpPr>
        <p:spPr/>
        <p:txBody>
          <a:bodyPr/>
          <a:lstStyle/>
          <a:p>
            <a:fld id="{7801C79A-81F8-4B70-B67F-A0ABD0A3BB0A}" type="slidenum">
              <a:rPr lang="en-US" smtClean="0"/>
              <a:t>19</a:t>
            </a:fld>
            <a:endParaRPr lang="en-US"/>
          </a:p>
        </p:txBody>
      </p:sp>
    </p:spTree>
    <p:extLst>
      <p:ext uri="{BB962C8B-B14F-4D97-AF65-F5344CB8AC3E}">
        <p14:creationId xmlns:p14="http://schemas.microsoft.com/office/powerpoint/2010/main" val="696952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Changes to Life Safety Compliance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Healthcare leaders will have to deal with many changes in Life Safety compliance when the 2012 edition of the Life Safety Code (LSC) is finally adopted by the Centers for Medicare &amp; Medicaid Services (CMS)</a:t>
            </a:r>
          </a:p>
          <a:p>
            <a:pPr marL="0" indent="0">
              <a:buNone/>
            </a:pPr>
            <a:endParaRPr lang="en-US" dirty="0"/>
          </a:p>
          <a:p>
            <a:pPr marL="0" indent="0">
              <a:buNone/>
            </a:pPr>
            <a:r>
              <a:rPr lang="en-US" dirty="0" smtClean="0"/>
              <a:t>The changes are an accumulation from revisions to the 2003, 2006, 2009 and the 2012 editions</a:t>
            </a:r>
          </a:p>
        </p:txBody>
      </p:sp>
      <p:sp>
        <p:nvSpPr>
          <p:cNvPr id="4" name="Slide Number Placeholder 3"/>
          <p:cNvSpPr>
            <a:spLocks noGrp="1"/>
          </p:cNvSpPr>
          <p:nvPr>
            <p:ph type="sldNum" sz="quarter" idx="12"/>
          </p:nvPr>
        </p:nvSpPr>
        <p:spPr/>
        <p:txBody>
          <a:bodyPr/>
          <a:lstStyle/>
          <a:p>
            <a:fld id="{7801C79A-81F8-4B70-B67F-A0ABD0A3BB0A}" type="slidenum">
              <a:rPr lang="en-US" smtClean="0"/>
              <a:t>2</a:t>
            </a:fld>
            <a:endParaRPr lang="en-US"/>
          </a:p>
        </p:txBody>
      </p:sp>
    </p:spTree>
    <p:extLst>
      <p:ext uri="{BB962C8B-B14F-4D97-AF65-F5344CB8AC3E}">
        <p14:creationId xmlns:p14="http://schemas.microsoft.com/office/powerpoint/2010/main" val="6423029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Action Required to Comply:</a:t>
            </a:r>
            <a:endParaRPr lang="en-US" dirty="0"/>
          </a:p>
        </p:txBody>
      </p:sp>
      <p:sp>
        <p:nvSpPr>
          <p:cNvPr id="3" name="Content Placeholder 2"/>
          <p:cNvSpPr>
            <a:spLocks noGrp="1"/>
          </p:cNvSpPr>
          <p:nvPr>
            <p:ph idx="1"/>
          </p:nvPr>
        </p:nvSpPr>
        <p:spPr/>
        <p:txBody>
          <a:bodyPr>
            <a:normAutofit/>
          </a:bodyPr>
          <a:lstStyle/>
          <a:p>
            <a:r>
              <a:rPr lang="en-US" dirty="0" smtClean="0"/>
              <a:t>Understand where this type of locking hardware    applies</a:t>
            </a:r>
          </a:p>
          <a:p>
            <a:pPr marL="457200" lvl="1" indent="0">
              <a:buNone/>
            </a:pPr>
            <a:endParaRPr lang="en-US" sz="3200" dirty="0"/>
          </a:p>
          <a:p>
            <a:pPr marL="514350" indent="-457200"/>
            <a:r>
              <a:rPr lang="en-US" dirty="0" smtClean="0"/>
              <a:t>Does not allow lock release by key pad or card access systems</a:t>
            </a:r>
          </a:p>
          <a:p>
            <a:pPr marL="0" indent="0">
              <a:buNone/>
            </a:pPr>
            <a:endParaRPr lang="en-US" sz="3000" dirty="0" smtClean="0"/>
          </a:p>
          <a:p>
            <a:pPr lvl="1"/>
            <a:endParaRPr lang="en-US" sz="2400" dirty="0" smtClean="0"/>
          </a:p>
          <a:p>
            <a:pPr lvl="1"/>
            <a:endParaRPr lang="en-US" sz="2400" dirty="0" smtClean="0"/>
          </a:p>
          <a:p>
            <a:pPr lvl="1"/>
            <a:endParaRPr lang="en-US" sz="2400" dirty="0"/>
          </a:p>
        </p:txBody>
      </p:sp>
      <p:sp>
        <p:nvSpPr>
          <p:cNvPr id="4" name="Slide Number Placeholder 3"/>
          <p:cNvSpPr>
            <a:spLocks noGrp="1"/>
          </p:cNvSpPr>
          <p:nvPr>
            <p:ph type="sldNum" sz="quarter" idx="12"/>
          </p:nvPr>
        </p:nvSpPr>
        <p:spPr/>
        <p:txBody>
          <a:bodyPr/>
          <a:lstStyle/>
          <a:p>
            <a:fld id="{7801C79A-81F8-4B70-B67F-A0ABD0A3BB0A}" type="slidenum">
              <a:rPr lang="en-US" smtClean="0"/>
              <a:t>20</a:t>
            </a:fld>
            <a:endParaRPr lang="en-US"/>
          </a:p>
        </p:txBody>
      </p:sp>
    </p:spTree>
    <p:extLst>
      <p:ext uri="{BB962C8B-B14F-4D97-AF65-F5344CB8AC3E}">
        <p14:creationId xmlns:p14="http://schemas.microsoft.com/office/powerpoint/2010/main" val="14268255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Dead-Bolt Locks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Sections 7.2.1.5.10 requires the releasing mechanism on the door shall open the door with no more than one operation. </a:t>
            </a:r>
          </a:p>
          <a:p>
            <a:pPr marL="0" indent="0">
              <a:buNone/>
            </a:pPr>
            <a:endParaRPr lang="en-US" dirty="0"/>
          </a:p>
          <a:p>
            <a:pPr marL="0" indent="0">
              <a:buNone/>
            </a:pPr>
            <a:r>
              <a:rPr lang="en-US" dirty="0" smtClean="0"/>
              <a:t>Previously, this would mean that                                      dead-bolt locks that are not an                                       integral part of the latch-set,                                                          are not permitted. </a:t>
            </a:r>
            <a:endParaRPr lang="en-US" sz="2400" dirty="0" smtClean="0"/>
          </a:p>
          <a:p>
            <a:pPr lvl="1"/>
            <a:endParaRPr lang="en-US" sz="2400" dirty="0" smtClean="0"/>
          </a:p>
          <a:p>
            <a:pPr lvl="1"/>
            <a:endParaRPr lang="en-US" sz="2400" dirty="0" smtClean="0"/>
          </a:p>
          <a:p>
            <a:pPr lvl="1"/>
            <a:endParaRPr lang="en-US" sz="2400" dirty="0"/>
          </a:p>
        </p:txBody>
      </p:sp>
      <p:sp>
        <p:nvSpPr>
          <p:cNvPr id="4" name="Slide Number Placeholder 3"/>
          <p:cNvSpPr>
            <a:spLocks noGrp="1"/>
          </p:cNvSpPr>
          <p:nvPr>
            <p:ph type="sldNum" sz="quarter" idx="12"/>
          </p:nvPr>
        </p:nvSpPr>
        <p:spPr/>
        <p:txBody>
          <a:bodyPr/>
          <a:lstStyle/>
          <a:p>
            <a:fld id="{7801C79A-81F8-4B70-B67F-A0ABD0A3BB0A}" type="slidenum">
              <a:rPr lang="en-US" smtClean="0"/>
              <a:t>21</a:t>
            </a:fld>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9429" r="24857"/>
          <a:stretch/>
        </p:blipFill>
        <p:spPr>
          <a:xfrm>
            <a:off x="6248400" y="3048000"/>
            <a:ext cx="2032000" cy="3327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954069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Dead-Bolt Locks</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A new section (7.2.1.5.10.6) allows two releasing operations will be permitted for </a:t>
            </a:r>
            <a:r>
              <a:rPr lang="en-US" b="1" i="1" u="sng" dirty="0" smtClean="0"/>
              <a:t>existing</a:t>
            </a:r>
            <a:r>
              <a:rPr lang="en-US" dirty="0" smtClean="0"/>
              <a:t> hardware on a door serving an occupant load not exceeding three persons, provided the releasing mechanisms do not require simultaneous operations. </a:t>
            </a:r>
            <a:endParaRPr lang="en-US" sz="2400" dirty="0" smtClean="0"/>
          </a:p>
          <a:p>
            <a:pPr lvl="1"/>
            <a:endParaRPr lang="en-US" sz="2400" dirty="0" smtClean="0"/>
          </a:p>
          <a:p>
            <a:pPr lvl="1"/>
            <a:endParaRPr lang="en-US" sz="2400" dirty="0" smtClean="0"/>
          </a:p>
          <a:p>
            <a:pPr lvl="1"/>
            <a:endParaRPr lang="en-US" sz="2400" dirty="0"/>
          </a:p>
        </p:txBody>
      </p:sp>
      <p:sp>
        <p:nvSpPr>
          <p:cNvPr id="4" name="Slide Number Placeholder 3"/>
          <p:cNvSpPr>
            <a:spLocks noGrp="1"/>
          </p:cNvSpPr>
          <p:nvPr>
            <p:ph type="sldNum" sz="quarter" idx="12"/>
          </p:nvPr>
        </p:nvSpPr>
        <p:spPr/>
        <p:txBody>
          <a:bodyPr/>
          <a:lstStyle/>
          <a:p>
            <a:fld id="{7801C79A-81F8-4B70-B67F-A0ABD0A3BB0A}" type="slidenum">
              <a:rPr lang="en-US" smtClean="0"/>
              <a:t>22</a:t>
            </a:fld>
            <a:endParaRPr lang="en-US"/>
          </a:p>
        </p:txBody>
      </p:sp>
    </p:spTree>
    <p:extLst>
      <p:ext uri="{BB962C8B-B14F-4D97-AF65-F5344CB8AC3E}">
        <p14:creationId xmlns:p14="http://schemas.microsoft.com/office/powerpoint/2010/main" val="10486416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Required to Comply:</a:t>
            </a:r>
            <a:endParaRPr lang="en-US" dirty="0"/>
          </a:p>
        </p:txBody>
      </p:sp>
      <p:sp>
        <p:nvSpPr>
          <p:cNvPr id="3" name="Content Placeholder 2"/>
          <p:cNvSpPr>
            <a:spLocks noGrp="1"/>
          </p:cNvSpPr>
          <p:nvPr>
            <p:ph idx="1"/>
          </p:nvPr>
        </p:nvSpPr>
        <p:spPr/>
        <p:txBody>
          <a:bodyPr>
            <a:normAutofit/>
          </a:bodyPr>
          <a:lstStyle/>
          <a:p>
            <a:r>
              <a:rPr lang="en-US" dirty="0" smtClean="0"/>
              <a:t>Can you prove the dates when the dead-bolt locks were applied?</a:t>
            </a:r>
          </a:p>
          <a:p>
            <a:endParaRPr lang="en-US" dirty="0" smtClean="0"/>
          </a:p>
          <a:p>
            <a:r>
              <a:rPr lang="en-US" dirty="0" smtClean="0"/>
              <a:t>Hardware must still have an obvious method of operation</a:t>
            </a:r>
          </a:p>
          <a:p>
            <a:endParaRPr lang="en-US" dirty="0" smtClean="0"/>
          </a:p>
          <a:p>
            <a:r>
              <a:rPr lang="en-US" dirty="0" smtClean="0"/>
              <a:t>Dead-bolt locks should not be keyed on both sides </a:t>
            </a:r>
            <a:endParaRPr lang="en-US" sz="2400" dirty="0" smtClean="0"/>
          </a:p>
          <a:p>
            <a:pPr lvl="1"/>
            <a:endParaRPr lang="en-US" sz="2400" dirty="0" smtClean="0"/>
          </a:p>
          <a:p>
            <a:pPr lvl="1"/>
            <a:endParaRPr lang="en-US" sz="2400" dirty="0" smtClean="0"/>
          </a:p>
          <a:p>
            <a:pPr lvl="1"/>
            <a:endParaRPr lang="en-US" sz="2400" dirty="0"/>
          </a:p>
        </p:txBody>
      </p:sp>
      <p:sp>
        <p:nvSpPr>
          <p:cNvPr id="4" name="Slide Number Placeholder 3"/>
          <p:cNvSpPr>
            <a:spLocks noGrp="1"/>
          </p:cNvSpPr>
          <p:nvPr>
            <p:ph type="sldNum" sz="quarter" idx="12"/>
          </p:nvPr>
        </p:nvSpPr>
        <p:spPr/>
        <p:txBody>
          <a:bodyPr/>
          <a:lstStyle/>
          <a:p>
            <a:fld id="{7801C79A-81F8-4B70-B67F-A0ABD0A3BB0A}" type="slidenum">
              <a:rPr lang="en-US" smtClean="0"/>
              <a:t>23</a:t>
            </a:fld>
            <a:endParaRPr lang="en-US"/>
          </a:p>
        </p:txBody>
      </p:sp>
    </p:spTree>
    <p:extLst>
      <p:ext uri="{BB962C8B-B14F-4D97-AF65-F5344CB8AC3E}">
        <p14:creationId xmlns:p14="http://schemas.microsoft.com/office/powerpoint/2010/main" val="36055874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Fire Door Testing and Inspection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Sections 7.2.1.15.2 and 8.3.3.1 require all fire doors to be inspected and tested (per NFPA 80)</a:t>
            </a:r>
          </a:p>
          <a:p>
            <a:pPr marL="0" indent="0">
              <a:buNone/>
            </a:pPr>
            <a:endParaRPr lang="en-US" dirty="0"/>
          </a:p>
          <a:p>
            <a:pPr marL="0" indent="0">
              <a:buNone/>
            </a:pPr>
            <a:r>
              <a:rPr lang="en-US" dirty="0"/>
              <a:t>T</a:t>
            </a:r>
            <a:r>
              <a:rPr lang="en-US" dirty="0" smtClean="0"/>
              <a:t>he individual conducting the inspection must have knowledge and understanding of the operating components of the door being inspected</a:t>
            </a:r>
          </a:p>
          <a:p>
            <a:pPr lvl="1"/>
            <a:endParaRPr lang="en-US" sz="2400" dirty="0" smtClean="0"/>
          </a:p>
          <a:p>
            <a:pPr lvl="1"/>
            <a:endParaRPr lang="en-US" sz="2400" dirty="0" smtClean="0"/>
          </a:p>
          <a:p>
            <a:pPr lvl="1"/>
            <a:endParaRPr lang="en-US" sz="2400" dirty="0" smtClean="0"/>
          </a:p>
          <a:p>
            <a:pPr lvl="1"/>
            <a:endParaRPr lang="en-US" sz="2400" dirty="0"/>
          </a:p>
        </p:txBody>
      </p:sp>
      <p:sp>
        <p:nvSpPr>
          <p:cNvPr id="4" name="Slide Number Placeholder 3"/>
          <p:cNvSpPr>
            <a:spLocks noGrp="1"/>
          </p:cNvSpPr>
          <p:nvPr>
            <p:ph type="sldNum" sz="quarter" idx="12"/>
          </p:nvPr>
        </p:nvSpPr>
        <p:spPr/>
        <p:txBody>
          <a:bodyPr/>
          <a:lstStyle/>
          <a:p>
            <a:fld id="{7801C79A-81F8-4B70-B67F-A0ABD0A3BB0A}" type="slidenum">
              <a:rPr lang="en-US" smtClean="0"/>
              <a:t>24</a:t>
            </a:fld>
            <a:endParaRPr lang="en-US"/>
          </a:p>
        </p:txBody>
      </p:sp>
    </p:spTree>
    <p:extLst>
      <p:ext uri="{BB962C8B-B14F-4D97-AF65-F5344CB8AC3E}">
        <p14:creationId xmlns:p14="http://schemas.microsoft.com/office/powerpoint/2010/main" val="31223952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Fire Door Testing and Inspection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What qualifies the individual to have knowledge or understanding?</a:t>
            </a:r>
          </a:p>
          <a:p>
            <a:pPr marL="0" indent="0">
              <a:buNone/>
            </a:pPr>
            <a:r>
              <a:rPr lang="en-US" dirty="0" smtClean="0"/>
              <a:t>The LSC does not specify, but                                                      the authorities having  </a:t>
            </a:r>
            <a:r>
              <a:rPr lang="en-US" dirty="0"/>
              <a:t> </a:t>
            </a:r>
            <a:r>
              <a:rPr lang="en-US" dirty="0" smtClean="0"/>
              <a:t>                                                    jurisdiction (AHJs) will want                                                               to see how you determined                                                        that the designated                                                              individual is ‘knowledgeable                                                        and understands’ on door operations</a:t>
            </a:r>
          </a:p>
          <a:p>
            <a:pPr lvl="1"/>
            <a:endParaRPr lang="en-US" sz="2400" dirty="0" smtClean="0"/>
          </a:p>
          <a:p>
            <a:pPr lvl="1"/>
            <a:endParaRPr lang="en-US" sz="2400" dirty="0" smtClean="0"/>
          </a:p>
          <a:p>
            <a:pPr lvl="1"/>
            <a:endParaRPr lang="en-US" sz="2400" dirty="0" smtClean="0"/>
          </a:p>
          <a:p>
            <a:pPr lvl="1"/>
            <a:endParaRPr lang="en-US" sz="2400" dirty="0"/>
          </a:p>
        </p:txBody>
      </p:sp>
      <p:sp>
        <p:nvSpPr>
          <p:cNvPr id="4" name="Slide Number Placeholder 3"/>
          <p:cNvSpPr>
            <a:spLocks noGrp="1"/>
          </p:cNvSpPr>
          <p:nvPr>
            <p:ph type="sldNum" sz="quarter" idx="12"/>
          </p:nvPr>
        </p:nvSpPr>
        <p:spPr/>
        <p:txBody>
          <a:bodyPr/>
          <a:lstStyle/>
          <a:p>
            <a:fld id="{7801C79A-81F8-4B70-B67F-A0ABD0A3BB0A}" type="slidenum">
              <a:rPr lang="en-US" smtClean="0"/>
              <a:t>25</a:t>
            </a:fld>
            <a:endParaRPr lang="en-US"/>
          </a:p>
        </p:txBody>
      </p:sp>
      <p:pic>
        <p:nvPicPr>
          <p:cNvPr id="1027" name="Picture 3" descr="C:\Users\hp\AppData\Local\Microsoft\Windows\Temporary Internet Files\Content.IE5\CYORE94F\MP91022092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1812" y="2667000"/>
            <a:ext cx="3313588" cy="22071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932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Fire Door Testing and Inspection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Some of the requirements for each fire door inspection and testing:</a:t>
            </a:r>
          </a:p>
          <a:p>
            <a:pPr lvl="1"/>
            <a:r>
              <a:rPr lang="en-US" dirty="0" smtClean="0"/>
              <a:t>Must be conducted </a:t>
            </a:r>
            <a:r>
              <a:rPr lang="en-US" u="sng" dirty="0" smtClean="0"/>
              <a:t>annually</a:t>
            </a:r>
            <a:r>
              <a:rPr lang="en-US" dirty="0" smtClean="0"/>
              <a:t> with written records that are dated and signed</a:t>
            </a:r>
          </a:p>
          <a:p>
            <a:pPr lvl="1"/>
            <a:r>
              <a:rPr lang="en-US" dirty="0" smtClean="0"/>
              <a:t>Visually inspect doors for any damage or missing parts</a:t>
            </a:r>
          </a:p>
          <a:p>
            <a:pPr lvl="1"/>
            <a:r>
              <a:rPr lang="en-US" dirty="0" smtClean="0"/>
              <a:t>Operate the door fully to ensure door will close and function properly</a:t>
            </a:r>
          </a:p>
          <a:p>
            <a:pPr lvl="1"/>
            <a:r>
              <a:rPr lang="en-US" dirty="0" smtClean="0"/>
              <a:t>Inspect door hardware and replace all defective items</a:t>
            </a:r>
          </a:p>
          <a:p>
            <a:pPr lvl="1"/>
            <a:r>
              <a:rPr lang="en-US" dirty="0" smtClean="0"/>
              <a:t>Tin-clad doors must be inspected for dry rot of the wood core</a:t>
            </a:r>
            <a:endParaRPr lang="en-US" sz="2400" dirty="0"/>
          </a:p>
        </p:txBody>
      </p:sp>
      <p:sp>
        <p:nvSpPr>
          <p:cNvPr id="4" name="Slide Number Placeholder 3"/>
          <p:cNvSpPr>
            <a:spLocks noGrp="1"/>
          </p:cNvSpPr>
          <p:nvPr>
            <p:ph type="sldNum" sz="quarter" idx="12"/>
          </p:nvPr>
        </p:nvSpPr>
        <p:spPr/>
        <p:txBody>
          <a:bodyPr/>
          <a:lstStyle/>
          <a:p>
            <a:fld id="{7801C79A-81F8-4B70-B67F-A0ABD0A3BB0A}" type="slidenum">
              <a:rPr lang="en-US" smtClean="0"/>
              <a:t>26</a:t>
            </a:fld>
            <a:endParaRPr lang="en-US"/>
          </a:p>
        </p:txBody>
      </p:sp>
    </p:spTree>
    <p:extLst>
      <p:ext uri="{BB962C8B-B14F-4D97-AF65-F5344CB8AC3E}">
        <p14:creationId xmlns:p14="http://schemas.microsoft.com/office/powerpoint/2010/main" val="15425183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Fire Door Testing and Inspection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Additional requirements for each fire door inspection and testing:</a:t>
            </a:r>
          </a:p>
          <a:p>
            <a:pPr lvl="1"/>
            <a:r>
              <a:rPr lang="en-US" dirty="0" smtClean="0"/>
              <a:t>No holes or breaks exist in the surfaces of the door or frame</a:t>
            </a:r>
          </a:p>
          <a:p>
            <a:pPr lvl="1"/>
            <a:r>
              <a:rPr lang="en-US" dirty="0" smtClean="0"/>
              <a:t>Glazing and glazing beads are intact and secure</a:t>
            </a:r>
          </a:p>
          <a:p>
            <a:pPr lvl="1"/>
            <a:r>
              <a:rPr lang="en-US" dirty="0" smtClean="0"/>
              <a:t>Clearance between the bottom of the door and the threshold cannot exceed ¾ inch, unless the bottom of the door is mounted more than 38 inches above the floor, then the clearance is limited to 3/8 inch</a:t>
            </a:r>
          </a:p>
          <a:p>
            <a:pPr lvl="1"/>
            <a:r>
              <a:rPr lang="en-US" dirty="0" smtClean="0"/>
              <a:t>Check to make sure the coordinator is operating correctly</a:t>
            </a:r>
          </a:p>
          <a:p>
            <a:pPr lvl="1"/>
            <a:endParaRPr lang="en-US" sz="2400" dirty="0" smtClean="0"/>
          </a:p>
          <a:p>
            <a:pPr lvl="1"/>
            <a:endParaRPr lang="en-US" sz="2400" dirty="0" smtClean="0"/>
          </a:p>
          <a:p>
            <a:pPr lvl="1"/>
            <a:endParaRPr lang="en-US" sz="2400" dirty="0" smtClean="0"/>
          </a:p>
          <a:p>
            <a:pPr lvl="1"/>
            <a:endParaRPr lang="en-US" sz="2400" dirty="0"/>
          </a:p>
        </p:txBody>
      </p:sp>
      <p:sp>
        <p:nvSpPr>
          <p:cNvPr id="4" name="Slide Number Placeholder 3"/>
          <p:cNvSpPr>
            <a:spLocks noGrp="1"/>
          </p:cNvSpPr>
          <p:nvPr>
            <p:ph type="sldNum" sz="quarter" idx="12"/>
          </p:nvPr>
        </p:nvSpPr>
        <p:spPr/>
        <p:txBody>
          <a:bodyPr/>
          <a:lstStyle/>
          <a:p>
            <a:fld id="{7801C79A-81F8-4B70-B67F-A0ABD0A3BB0A}" type="slidenum">
              <a:rPr lang="en-US" smtClean="0"/>
              <a:t>27</a:t>
            </a:fld>
            <a:endParaRPr lang="en-US"/>
          </a:p>
        </p:txBody>
      </p:sp>
    </p:spTree>
    <p:extLst>
      <p:ext uri="{BB962C8B-B14F-4D97-AF65-F5344CB8AC3E}">
        <p14:creationId xmlns:p14="http://schemas.microsoft.com/office/powerpoint/2010/main" val="41062512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Fire Door Testing and Inspection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Additional requirements for each fire door inspection and testing:</a:t>
            </a:r>
          </a:p>
          <a:p>
            <a:pPr lvl="1"/>
            <a:r>
              <a:rPr lang="en-US" dirty="0" smtClean="0"/>
              <a:t>Make sure positive latching hardware secures the door in the closed position</a:t>
            </a:r>
          </a:p>
          <a:p>
            <a:pPr lvl="1"/>
            <a:r>
              <a:rPr lang="en-US" dirty="0" smtClean="0"/>
              <a:t>Confirm that no field modifications have been made to the door or frame that would void the fire rating</a:t>
            </a:r>
          </a:p>
          <a:p>
            <a:pPr lvl="1"/>
            <a:r>
              <a:rPr lang="en-US" dirty="0" smtClean="0"/>
              <a:t>Check door and rating label to ensure it is legible, and it is the proper rating for the barrier</a:t>
            </a:r>
          </a:p>
          <a:p>
            <a:pPr lvl="1"/>
            <a:endParaRPr lang="en-US" sz="2400" dirty="0" smtClean="0"/>
          </a:p>
          <a:p>
            <a:pPr lvl="1"/>
            <a:endParaRPr lang="en-US" sz="2400" dirty="0" smtClean="0"/>
          </a:p>
          <a:p>
            <a:pPr lvl="1"/>
            <a:endParaRPr lang="en-US" sz="2400" dirty="0" smtClean="0"/>
          </a:p>
          <a:p>
            <a:pPr lvl="1"/>
            <a:endParaRPr lang="en-US" sz="2400" dirty="0"/>
          </a:p>
        </p:txBody>
      </p:sp>
      <p:sp>
        <p:nvSpPr>
          <p:cNvPr id="4" name="Slide Number Placeholder 3"/>
          <p:cNvSpPr>
            <a:spLocks noGrp="1"/>
          </p:cNvSpPr>
          <p:nvPr>
            <p:ph type="sldNum" sz="quarter" idx="12"/>
          </p:nvPr>
        </p:nvSpPr>
        <p:spPr/>
        <p:txBody>
          <a:bodyPr/>
          <a:lstStyle/>
          <a:p>
            <a:fld id="{7801C79A-81F8-4B70-B67F-A0ABD0A3BB0A}" type="slidenum">
              <a:rPr lang="en-US" smtClean="0"/>
              <a:t>28</a:t>
            </a:fld>
            <a:endParaRPr lang="en-US"/>
          </a:p>
        </p:txBody>
      </p:sp>
    </p:spTree>
    <p:extLst>
      <p:ext uri="{BB962C8B-B14F-4D97-AF65-F5344CB8AC3E}">
        <p14:creationId xmlns:p14="http://schemas.microsoft.com/office/powerpoint/2010/main" val="21977922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Action Required to Comply: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Don’t wait until the last minute: Prepare in advance</a:t>
            </a:r>
          </a:p>
          <a:p>
            <a:pPr lvl="1"/>
            <a:r>
              <a:rPr lang="en-US" dirty="0" smtClean="0"/>
              <a:t>If in-house, arrange for training or certification</a:t>
            </a:r>
          </a:p>
          <a:p>
            <a:pPr lvl="1"/>
            <a:r>
              <a:rPr lang="en-US" dirty="0" smtClean="0"/>
              <a:t>If not in-house, identify a consultant</a:t>
            </a:r>
          </a:p>
          <a:p>
            <a:pPr lvl="1"/>
            <a:r>
              <a:rPr lang="en-US" dirty="0" smtClean="0"/>
              <a:t>Identify the doors requiring inspection (its not all doors)</a:t>
            </a:r>
          </a:p>
          <a:p>
            <a:pPr lvl="1"/>
            <a:r>
              <a:rPr lang="en-US" dirty="0" smtClean="0"/>
              <a:t>Create the format for the written report</a:t>
            </a:r>
          </a:p>
          <a:p>
            <a:pPr lvl="1"/>
            <a:r>
              <a:rPr lang="en-US" dirty="0"/>
              <a:t>Budget in advance; both for the initial inspection and the annual inspection</a:t>
            </a:r>
          </a:p>
          <a:p>
            <a:pPr lvl="1"/>
            <a:r>
              <a:rPr lang="en-US" dirty="0" smtClean="0"/>
              <a:t>Don’t </a:t>
            </a:r>
            <a:r>
              <a:rPr lang="en-US" dirty="0"/>
              <a:t>forget ILSM’s</a:t>
            </a:r>
          </a:p>
          <a:p>
            <a:pPr lvl="1"/>
            <a:endParaRPr lang="en-US" dirty="0" smtClean="0"/>
          </a:p>
          <a:p>
            <a:pPr lvl="1"/>
            <a:endParaRPr lang="en-US" dirty="0" smtClean="0">
              <a:solidFill>
                <a:srgbClr val="C00000"/>
              </a:solidFill>
            </a:endParaRPr>
          </a:p>
          <a:p>
            <a:pPr lvl="1"/>
            <a:endParaRPr lang="en-US" sz="2400" dirty="0" smtClean="0"/>
          </a:p>
          <a:p>
            <a:pPr lvl="1"/>
            <a:endParaRPr lang="en-US" sz="2400" dirty="0" smtClean="0"/>
          </a:p>
          <a:p>
            <a:pPr lvl="1"/>
            <a:endParaRPr lang="en-US" sz="2400" dirty="0" smtClean="0"/>
          </a:p>
          <a:p>
            <a:pPr lvl="1"/>
            <a:endParaRPr lang="en-US" sz="2400" dirty="0"/>
          </a:p>
        </p:txBody>
      </p:sp>
      <p:sp>
        <p:nvSpPr>
          <p:cNvPr id="4" name="Slide Number Placeholder 3"/>
          <p:cNvSpPr>
            <a:spLocks noGrp="1"/>
          </p:cNvSpPr>
          <p:nvPr>
            <p:ph type="sldNum" sz="quarter" idx="12"/>
          </p:nvPr>
        </p:nvSpPr>
        <p:spPr/>
        <p:txBody>
          <a:bodyPr/>
          <a:lstStyle/>
          <a:p>
            <a:fld id="{7801C79A-81F8-4B70-B67F-A0ABD0A3BB0A}" type="slidenum">
              <a:rPr lang="en-US" smtClean="0"/>
              <a:t>29</a:t>
            </a:fld>
            <a:endParaRPr lang="en-US"/>
          </a:p>
        </p:txBody>
      </p:sp>
    </p:spTree>
    <p:extLst>
      <p:ext uri="{BB962C8B-B14F-4D97-AF65-F5344CB8AC3E}">
        <p14:creationId xmlns:p14="http://schemas.microsoft.com/office/powerpoint/2010/main" val="1035295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Changes to Life Safety Compliance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following presentation is not a complete list of all the changes, but the common ones that most likely will affect operations for a healthcare facility </a:t>
            </a:r>
          </a:p>
          <a:p>
            <a:pPr marL="0" indent="0">
              <a:buNone/>
            </a:pPr>
            <a:endParaRPr lang="en-US" sz="3200" dirty="0" smtClean="0"/>
          </a:p>
          <a:p>
            <a:pPr marL="0" lvl="1" indent="0">
              <a:buNone/>
            </a:pPr>
            <a:r>
              <a:rPr lang="en-US" b="1" dirty="0" smtClean="0"/>
              <a:t>All </a:t>
            </a:r>
            <a:r>
              <a:rPr lang="en-US" b="1" dirty="0"/>
              <a:t>references to the Life Safety Code are to the 2012 </a:t>
            </a:r>
            <a:r>
              <a:rPr lang="en-US" b="1" dirty="0" smtClean="0"/>
              <a:t>edition </a:t>
            </a:r>
            <a:endParaRPr lang="en-US" b="1"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7801C79A-81F8-4B70-B67F-A0ABD0A3BB0A}" type="slidenum">
              <a:rPr lang="en-US" smtClean="0"/>
              <a:t>3</a:t>
            </a:fld>
            <a:endParaRPr lang="en-US"/>
          </a:p>
        </p:txBody>
      </p:sp>
    </p:spTree>
    <p:extLst>
      <p:ext uri="{BB962C8B-B14F-4D97-AF65-F5344CB8AC3E}">
        <p14:creationId xmlns:p14="http://schemas.microsoft.com/office/powerpoint/2010/main" val="32451062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Door Locks for Safety Needs</a:t>
            </a:r>
            <a:endParaRPr lang="en-US" dirty="0"/>
          </a:p>
        </p:txBody>
      </p:sp>
      <p:sp>
        <p:nvSpPr>
          <p:cNvPr id="3" name="Content Placeholder 2"/>
          <p:cNvSpPr>
            <a:spLocks noGrp="1"/>
          </p:cNvSpPr>
          <p:nvPr>
            <p:ph idx="1"/>
          </p:nvPr>
        </p:nvSpPr>
        <p:spPr/>
        <p:txBody>
          <a:bodyPr/>
          <a:lstStyle/>
          <a:p>
            <a:pPr marL="0" indent="0">
              <a:buNone/>
            </a:pPr>
            <a:r>
              <a:rPr lang="en-US" dirty="0" smtClean="0"/>
              <a:t>Let’s look at door locking arrangements, again…</a:t>
            </a:r>
          </a:p>
          <a:p>
            <a:pPr marL="0" indent="0">
              <a:buNone/>
            </a:pPr>
            <a:endParaRPr lang="en-US" dirty="0"/>
          </a:p>
          <a:p>
            <a:pPr marL="0" indent="0">
              <a:buNone/>
            </a:pPr>
            <a:r>
              <a:rPr lang="en-US" dirty="0" smtClean="0"/>
              <a:t>The application of locks for ‘clinical needs’ was always confusing. It was always allowed for Psychiatric and Alzheimer’s units, but the AHJs could not always agree that these locks could be used in infant nurseries and pediatric units.</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7801C79A-81F8-4B70-B67F-A0ABD0A3BB0A}" type="slidenum">
              <a:rPr lang="en-US" smtClean="0"/>
              <a:t>30</a:t>
            </a:fld>
            <a:endParaRPr lang="en-US"/>
          </a:p>
        </p:txBody>
      </p:sp>
    </p:spTree>
    <p:extLst>
      <p:ext uri="{BB962C8B-B14F-4D97-AF65-F5344CB8AC3E}">
        <p14:creationId xmlns:p14="http://schemas.microsoft.com/office/powerpoint/2010/main" val="11669046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Door Locks for Safety Needs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sz="3000" dirty="0" smtClean="0"/>
              <a:t>Section 19.2.2.2.5.2 now allows doors to be locked for ‘safety needs’ frequently found in nurseries, pediatric and maternity units, provided:</a:t>
            </a:r>
          </a:p>
          <a:p>
            <a:pPr lvl="1"/>
            <a:r>
              <a:rPr lang="en-US" dirty="0" smtClean="0"/>
              <a:t>Staff can readily unlock the doors at all times</a:t>
            </a:r>
          </a:p>
          <a:p>
            <a:pPr lvl="1"/>
            <a:r>
              <a:rPr lang="en-US" dirty="0" smtClean="0"/>
              <a:t>A complete smoke detection system is installed in the locked space, or the locked doors can be remotely unlocked from a constantly attended location</a:t>
            </a:r>
          </a:p>
          <a:p>
            <a:pPr lvl="1"/>
            <a:r>
              <a:rPr lang="en-US" dirty="0" smtClean="0"/>
              <a:t>The building is fully protected with sprinklers</a:t>
            </a:r>
          </a:p>
          <a:p>
            <a:pPr lvl="1"/>
            <a:r>
              <a:rPr lang="en-US" dirty="0" smtClean="0"/>
              <a:t>The locks are electrical locks that fail safe on a power loss</a:t>
            </a:r>
          </a:p>
          <a:p>
            <a:pPr lvl="1"/>
            <a:r>
              <a:rPr lang="en-US" dirty="0" smtClean="0"/>
              <a:t>Doors unlock on activation of smoke detectors or sprinklers </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7801C79A-81F8-4B70-B67F-A0ABD0A3BB0A}" type="slidenum">
              <a:rPr lang="en-US" smtClean="0"/>
              <a:t>31</a:t>
            </a:fld>
            <a:endParaRPr lang="en-US"/>
          </a:p>
        </p:txBody>
      </p:sp>
    </p:spTree>
    <p:extLst>
      <p:ext uri="{BB962C8B-B14F-4D97-AF65-F5344CB8AC3E}">
        <p14:creationId xmlns:p14="http://schemas.microsoft.com/office/powerpoint/2010/main" val="32195012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Required to Comply:</a:t>
            </a:r>
            <a:endParaRPr lang="en-US" dirty="0"/>
          </a:p>
        </p:txBody>
      </p:sp>
      <p:sp>
        <p:nvSpPr>
          <p:cNvPr id="3" name="Content Placeholder 2"/>
          <p:cNvSpPr>
            <a:spLocks noGrp="1"/>
          </p:cNvSpPr>
          <p:nvPr>
            <p:ph idx="1"/>
          </p:nvPr>
        </p:nvSpPr>
        <p:spPr/>
        <p:txBody>
          <a:bodyPr>
            <a:normAutofit/>
          </a:bodyPr>
          <a:lstStyle/>
          <a:p>
            <a:r>
              <a:rPr lang="en-US" sz="3000" dirty="0" smtClean="0"/>
              <a:t>If contemplating changes take a fresh overall look at security needs</a:t>
            </a:r>
          </a:p>
          <a:p>
            <a:r>
              <a:rPr lang="en-US" sz="3000" dirty="0" smtClean="0"/>
              <a:t>May work well with an infant abduction system</a:t>
            </a:r>
          </a:p>
          <a:p>
            <a:r>
              <a:rPr lang="en-US" sz="3000" dirty="0" smtClean="0"/>
              <a:t>Building must be fully protected with sprinklers… Complete your sprinkler project now</a:t>
            </a:r>
          </a:p>
          <a:p>
            <a:r>
              <a:rPr lang="en-US" sz="3000" dirty="0" smtClean="0"/>
              <a:t>Most nurse stations are not constantly attended</a:t>
            </a:r>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7801C79A-81F8-4B70-B67F-A0ABD0A3BB0A}" type="slidenum">
              <a:rPr lang="en-US" smtClean="0"/>
              <a:t>32</a:t>
            </a:fld>
            <a:endParaRPr lang="en-US"/>
          </a:p>
        </p:txBody>
      </p:sp>
    </p:spTree>
    <p:extLst>
      <p:ext uri="{BB962C8B-B14F-4D97-AF65-F5344CB8AC3E}">
        <p14:creationId xmlns:p14="http://schemas.microsoft.com/office/powerpoint/2010/main" val="31370881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Corridor Projection Requirements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Section 19.2.3.4 now allows:</a:t>
            </a:r>
          </a:p>
          <a:p>
            <a:pPr lvl="1"/>
            <a:r>
              <a:rPr lang="en-US" u="sng" dirty="0" smtClean="0"/>
              <a:t>Non-continuous</a:t>
            </a:r>
            <a:r>
              <a:rPr lang="en-US" dirty="0" smtClean="0"/>
              <a:t> projections on wall no more than 6 inches above the handrail height in corridors that are at least 6 feet wide</a:t>
            </a:r>
          </a:p>
          <a:p>
            <a:pPr marL="57150" indent="0">
              <a:buNone/>
            </a:pPr>
            <a:endParaRPr lang="en-US" dirty="0" smtClean="0"/>
          </a:p>
          <a:p>
            <a:pPr marL="57150" indent="0">
              <a:buNone/>
            </a:pPr>
            <a:r>
              <a:rPr lang="en-US" dirty="0" smtClean="0"/>
              <a:t>The 2000 edition did not have this allowance but it was permitted through the interpretation of the Tentative Interim Amendment (TIA) for Alcohol Based Hand-Rub (ABHR) dispensers</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7801C79A-81F8-4B70-B67F-A0ABD0A3BB0A}" type="slidenum">
              <a:rPr lang="en-US" smtClean="0"/>
              <a:t>33</a:t>
            </a:fld>
            <a:endParaRPr lang="en-US"/>
          </a:p>
        </p:txBody>
      </p:sp>
    </p:spTree>
    <p:extLst>
      <p:ext uri="{BB962C8B-B14F-4D97-AF65-F5344CB8AC3E}">
        <p14:creationId xmlns:p14="http://schemas.microsoft.com/office/powerpoint/2010/main" val="13045857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Corridor Projection Requirements</a:t>
            </a:r>
            <a:endParaRPr lang="en-US" dirty="0"/>
          </a:p>
        </p:txBody>
      </p:sp>
      <p:sp>
        <p:nvSpPr>
          <p:cNvPr id="3" name="Content Placeholder 2"/>
          <p:cNvSpPr>
            <a:spLocks noGrp="1"/>
          </p:cNvSpPr>
          <p:nvPr>
            <p:ph idx="1"/>
          </p:nvPr>
        </p:nvSpPr>
        <p:spPr/>
        <p:txBody>
          <a:bodyPr/>
          <a:lstStyle/>
          <a:p>
            <a:pPr marL="57150" indent="0">
              <a:buNone/>
            </a:pPr>
            <a:r>
              <a:rPr lang="en-US" dirty="0" smtClean="0"/>
              <a:t>The TIA for the 2000 edition had requirements on how far apart items mounted on the wall had to be</a:t>
            </a:r>
          </a:p>
          <a:p>
            <a:pPr marL="57150" indent="0">
              <a:buNone/>
            </a:pPr>
            <a:endParaRPr lang="en-US" dirty="0" smtClean="0"/>
          </a:p>
          <a:p>
            <a:pPr marL="57150" indent="0">
              <a:buNone/>
            </a:pPr>
            <a:r>
              <a:rPr lang="en-US" dirty="0" smtClean="0"/>
              <a:t>The 2012 edition did away with the distance requirements and only requires the items to be ‘non-continuous’</a:t>
            </a:r>
            <a:endParaRPr lang="en-US" dirty="0"/>
          </a:p>
        </p:txBody>
      </p:sp>
      <p:sp>
        <p:nvSpPr>
          <p:cNvPr id="4" name="Slide Number Placeholder 3"/>
          <p:cNvSpPr>
            <a:spLocks noGrp="1"/>
          </p:cNvSpPr>
          <p:nvPr>
            <p:ph type="sldNum" sz="quarter" idx="12"/>
          </p:nvPr>
        </p:nvSpPr>
        <p:spPr/>
        <p:txBody>
          <a:bodyPr/>
          <a:lstStyle/>
          <a:p>
            <a:fld id="{7801C79A-81F8-4B70-B67F-A0ABD0A3BB0A}" type="slidenum">
              <a:rPr lang="en-US" smtClean="0"/>
              <a:t>34</a:t>
            </a:fld>
            <a:endParaRPr lang="en-US"/>
          </a:p>
        </p:txBody>
      </p:sp>
    </p:spTree>
    <p:extLst>
      <p:ext uri="{BB962C8B-B14F-4D97-AF65-F5344CB8AC3E}">
        <p14:creationId xmlns:p14="http://schemas.microsoft.com/office/powerpoint/2010/main" val="23789386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Corridor Projection Requirements</a:t>
            </a:r>
            <a:endParaRPr lang="en-US" dirty="0"/>
          </a:p>
        </p:txBody>
      </p:sp>
      <p:sp>
        <p:nvSpPr>
          <p:cNvPr id="3" name="Content Placeholder 2"/>
          <p:cNvSpPr>
            <a:spLocks noGrp="1"/>
          </p:cNvSpPr>
          <p:nvPr>
            <p:ph idx="1"/>
          </p:nvPr>
        </p:nvSpPr>
        <p:spPr/>
        <p:txBody>
          <a:bodyPr/>
          <a:lstStyle/>
          <a:p>
            <a:pPr marL="0" indent="0">
              <a:buNone/>
            </a:pPr>
            <a:r>
              <a:rPr lang="en-US" dirty="0" smtClean="0"/>
              <a:t>The 2012 LSC will still require you to limit wall projections to no more than 6 inches, so images like these will still be a deficiency…</a:t>
            </a:r>
          </a:p>
          <a:p>
            <a:pPr lvl="1"/>
            <a:endParaRPr lang="en-US" dirty="0" smtClean="0"/>
          </a:p>
          <a:p>
            <a:pPr lvl="1"/>
            <a:endParaRPr lang="en-US" dirty="0"/>
          </a:p>
        </p:txBody>
      </p:sp>
      <p:sp>
        <p:nvSpPr>
          <p:cNvPr id="6" name="Slide Number Placeholder 5"/>
          <p:cNvSpPr>
            <a:spLocks noGrp="1"/>
          </p:cNvSpPr>
          <p:nvPr>
            <p:ph type="sldNum" sz="quarter" idx="12"/>
          </p:nvPr>
        </p:nvSpPr>
        <p:spPr/>
        <p:txBody>
          <a:bodyPr/>
          <a:lstStyle/>
          <a:p>
            <a:fld id="{7801C79A-81F8-4B70-B67F-A0ABD0A3BB0A}" type="slidenum">
              <a:rPr lang="en-US" smtClean="0"/>
              <a:t>35</a:t>
            </a:fld>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3832" r="15871" b="19749"/>
          <a:stretch/>
        </p:blipFill>
        <p:spPr>
          <a:xfrm>
            <a:off x="4572000" y="3276600"/>
            <a:ext cx="3203971" cy="27432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1062" t="13131" r="21211" b="11717"/>
          <a:stretch/>
        </p:blipFill>
        <p:spPr>
          <a:xfrm>
            <a:off x="1066801" y="3341400"/>
            <a:ext cx="2743199" cy="2678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13080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Corridor Projection Requirements</a:t>
            </a:r>
            <a:endParaRPr lang="en-US" dirty="0"/>
          </a:p>
        </p:txBody>
      </p:sp>
      <p:sp>
        <p:nvSpPr>
          <p:cNvPr id="3" name="Content Placeholder 2"/>
          <p:cNvSpPr>
            <a:spLocks noGrp="1"/>
          </p:cNvSpPr>
          <p:nvPr>
            <p:ph idx="1"/>
          </p:nvPr>
        </p:nvSpPr>
        <p:spPr/>
        <p:txBody>
          <a:bodyPr/>
          <a:lstStyle/>
          <a:p>
            <a:pPr marL="0" indent="0">
              <a:buNone/>
            </a:pPr>
            <a:r>
              <a:rPr lang="en-US" dirty="0" smtClean="0"/>
              <a:t>But CMS has stated in their proposed rule to adopt the 2012 LSC that they will require hospitals to abide by the more restrictive 4 inch maximum corridor projection required by the Americans with Disabilities act (ADA)</a:t>
            </a:r>
          </a:p>
          <a:p>
            <a:pPr lvl="1"/>
            <a:endParaRPr lang="en-US" dirty="0" smtClean="0"/>
          </a:p>
          <a:p>
            <a:pPr lvl="1"/>
            <a:endParaRPr lang="en-US" dirty="0"/>
          </a:p>
        </p:txBody>
      </p:sp>
      <p:sp>
        <p:nvSpPr>
          <p:cNvPr id="6" name="Slide Number Placeholder 5"/>
          <p:cNvSpPr>
            <a:spLocks noGrp="1"/>
          </p:cNvSpPr>
          <p:nvPr>
            <p:ph type="sldNum" sz="quarter" idx="12"/>
          </p:nvPr>
        </p:nvSpPr>
        <p:spPr/>
        <p:txBody>
          <a:bodyPr/>
          <a:lstStyle/>
          <a:p>
            <a:fld id="{7801C79A-81F8-4B70-B67F-A0ABD0A3BB0A}" type="slidenum">
              <a:rPr lang="en-US" smtClean="0"/>
              <a:t>36</a:t>
            </a:fld>
            <a:endParaRPr lang="en-US"/>
          </a:p>
        </p:txBody>
      </p:sp>
    </p:spTree>
    <p:extLst>
      <p:ext uri="{BB962C8B-B14F-4D97-AF65-F5344CB8AC3E}">
        <p14:creationId xmlns:p14="http://schemas.microsoft.com/office/powerpoint/2010/main" val="37874673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Action Required to Comply:</a:t>
            </a:r>
            <a:endParaRPr lang="en-US" dirty="0"/>
          </a:p>
        </p:txBody>
      </p:sp>
      <p:sp>
        <p:nvSpPr>
          <p:cNvPr id="3" name="Content Placeholder 2"/>
          <p:cNvSpPr>
            <a:spLocks noGrp="1"/>
          </p:cNvSpPr>
          <p:nvPr>
            <p:ph idx="1"/>
          </p:nvPr>
        </p:nvSpPr>
        <p:spPr/>
        <p:txBody>
          <a:bodyPr/>
          <a:lstStyle/>
          <a:p>
            <a:r>
              <a:rPr lang="en-US" dirty="0" smtClean="0"/>
              <a:t>Identify projections greater than four inches and resolve them proactively</a:t>
            </a:r>
          </a:p>
          <a:p>
            <a:endParaRPr lang="en-US" dirty="0" smtClean="0"/>
          </a:p>
          <a:p>
            <a:r>
              <a:rPr lang="en-US" dirty="0" smtClean="0"/>
              <a:t>Budget for changes accordingly</a:t>
            </a:r>
          </a:p>
          <a:p>
            <a:endParaRPr lang="en-US" dirty="0" smtClean="0"/>
          </a:p>
          <a:p>
            <a:r>
              <a:rPr lang="en-US" dirty="0" smtClean="0"/>
              <a:t>Look out for equipment in alcoves that project greater than four inches into the corridor</a:t>
            </a:r>
          </a:p>
          <a:p>
            <a:pPr lvl="1"/>
            <a:endParaRPr lang="en-US" dirty="0" smtClean="0"/>
          </a:p>
          <a:p>
            <a:pPr lvl="1"/>
            <a:endParaRPr lang="en-US" dirty="0"/>
          </a:p>
        </p:txBody>
      </p:sp>
      <p:sp>
        <p:nvSpPr>
          <p:cNvPr id="6" name="Slide Number Placeholder 5"/>
          <p:cNvSpPr>
            <a:spLocks noGrp="1"/>
          </p:cNvSpPr>
          <p:nvPr>
            <p:ph type="sldNum" sz="quarter" idx="12"/>
          </p:nvPr>
        </p:nvSpPr>
        <p:spPr/>
        <p:txBody>
          <a:bodyPr/>
          <a:lstStyle/>
          <a:p>
            <a:fld id="{7801C79A-81F8-4B70-B67F-A0ABD0A3BB0A}" type="slidenum">
              <a:rPr lang="en-US" smtClean="0"/>
              <a:t>37</a:t>
            </a:fld>
            <a:endParaRPr lang="en-US"/>
          </a:p>
        </p:txBody>
      </p:sp>
    </p:spTree>
    <p:extLst>
      <p:ext uri="{BB962C8B-B14F-4D97-AF65-F5344CB8AC3E}">
        <p14:creationId xmlns:p14="http://schemas.microsoft.com/office/powerpoint/2010/main" val="31338702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Corridor Width Requirements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Section 19.2.3.4 now will allow certain wheeled equipment to project into the required width of the corridor, provided the following is in compliance:</a:t>
            </a:r>
          </a:p>
          <a:p>
            <a:pPr lvl="1"/>
            <a:r>
              <a:rPr lang="en-US" dirty="0" smtClean="0"/>
              <a:t>The corridor is at least 8 feet wide</a:t>
            </a:r>
          </a:p>
          <a:p>
            <a:pPr lvl="1"/>
            <a:r>
              <a:rPr lang="en-US" dirty="0" smtClean="0"/>
              <a:t>The clear width of the corridor is not reduced to less than 5 feet</a:t>
            </a:r>
          </a:p>
          <a:p>
            <a:pPr lvl="1"/>
            <a:r>
              <a:rPr lang="en-US" dirty="0" smtClean="0"/>
              <a:t>There is a written fire safety plan and training program that address the relocation of the wheeled equipment during a fire  </a:t>
            </a:r>
          </a:p>
          <a:p>
            <a:pPr lvl="1"/>
            <a:endParaRPr lang="en-US" dirty="0"/>
          </a:p>
        </p:txBody>
      </p:sp>
      <p:sp>
        <p:nvSpPr>
          <p:cNvPr id="4" name="Slide Number Placeholder 3"/>
          <p:cNvSpPr>
            <a:spLocks noGrp="1"/>
          </p:cNvSpPr>
          <p:nvPr>
            <p:ph type="sldNum" sz="quarter" idx="12"/>
          </p:nvPr>
        </p:nvSpPr>
        <p:spPr/>
        <p:txBody>
          <a:bodyPr/>
          <a:lstStyle/>
          <a:p>
            <a:fld id="{7801C79A-81F8-4B70-B67F-A0ABD0A3BB0A}" type="slidenum">
              <a:rPr lang="en-US" smtClean="0"/>
              <a:t>38</a:t>
            </a:fld>
            <a:endParaRPr lang="en-US"/>
          </a:p>
        </p:txBody>
      </p:sp>
    </p:spTree>
    <p:extLst>
      <p:ext uri="{BB962C8B-B14F-4D97-AF65-F5344CB8AC3E}">
        <p14:creationId xmlns:p14="http://schemas.microsoft.com/office/powerpoint/2010/main" val="11536921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Corridor Width Requirements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permissible wheeled equipment is limited to the following:</a:t>
            </a:r>
          </a:p>
          <a:p>
            <a:pPr lvl="1"/>
            <a:r>
              <a:rPr lang="en-US" dirty="0" smtClean="0"/>
              <a:t>Equipment and                                                             carts in use</a:t>
            </a:r>
          </a:p>
          <a:p>
            <a:pPr lvl="1"/>
            <a:r>
              <a:rPr lang="en-US" dirty="0" smtClean="0"/>
              <a:t>Medical emergency                                                                                  equipment not in use </a:t>
            </a:r>
          </a:p>
          <a:p>
            <a:pPr lvl="1"/>
            <a:r>
              <a:rPr lang="en-US" dirty="0" smtClean="0"/>
              <a:t>Patient lift and transport                                                       equipment</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7801C79A-81F8-4B70-B67F-A0ABD0A3BB0A}" type="slidenum">
              <a:rPr lang="en-US" smtClean="0"/>
              <a:t>39</a:t>
            </a:fld>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24485"/>
          <a:stretch/>
        </p:blipFill>
        <p:spPr>
          <a:xfrm>
            <a:off x="5001491" y="2438400"/>
            <a:ext cx="3761509" cy="37358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1339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Last Time…	</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The last time a change in the edition of the Life Safety Code was made, it was a significant event. CMS adopted the 2000 edition on March 11, 2003. Previously, they had been on the 1985 edition, which was horrible. </a:t>
            </a:r>
          </a:p>
          <a:p>
            <a:pPr marL="0" indent="0">
              <a:buNone/>
            </a:pPr>
            <a:endParaRPr lang="en-US" sz="3200"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7801C79A-81F8-4B70-B67F-A0ABD0A3BB0A}" type="slidenum">
              <a:rPr lang="en-US" smtClean="0"/>
              <a:t>4</a:t>
            </a:fld>
            <a:endParaRPr lang="en-US"/>
          </a:p>
        </p:txBody>
      </p:sp>
    </p:spTree>
    <p:extLst>
      <p:ext uri="{BB962C8B-B14F-4D97-AF65-F5344CB8AC3E}">
        <p14:creationId xmlns:p14="http://schemas.microsoft.com/office/powerpoint/2010/main" val="39603310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Corridor Width Requirements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Examples of the permissible wheeled equipment are:</a:t>
            </a:r>
          </a:p>
          <a:p>
            <a:pPr lvl="1"/>
            <a:r>
              <a:rPr lang="en-US" dirty="0" smtClean="0"/>
              <a:t>Food service carts in use</a:t>
            </a:r>
          </a:p>
          <a:p>
            <a:pPr lvl="1"/>
            <a:r>
              <a:rPr lang="en-US" dirty="0" smtClean="0"/>
              <a:t>Housekeeping carts in use</a:t>
            </a:r>
          </a:p>
          <a:p>
            <a:pPr lvl="1"/>
            <a:r>
              <a:rPr lang="en-US" dirty="0" smtClean="0"/>
              <a:t>Medication carts in use</a:t>
            </a:r>
          </a:p>
          <a:p>
            <a:pPr lvl="1"/>
            <a:r>
              <a:rPr lang="en-US" dirty="0" smtClean="0"/>
              <a:t>Isolation carts (should be removed when not used)</a:t>
            </a:r>
          </a:p>
          <a:p>
            <a:pPr lvl="1"/>
            <a:r>
              <a:rPr lang="en-US" dirty="0" smtClean="0"/>
              <a:t>Crash carts </a:t>
            </a:r>
          </a:p>
          <a:p>
            <a:pPr lvl="1"/>
            <a:r>
              <a:rPr lang="en-US" dirty="0" smtClean="0"/>
              <a:t>Wheeled emergency medical equipment</a:t>
            </a:r>
          </a:p>
          <a:p>
            <a:pPr lvl="1"/>
            <a:r>
              <a:rPr lang="en-US" dirty="0" smtClean="0"/>
              <a:t>Portable lift equipment</a:t>
            </a:r>
          </a:p>
          <a:p>
            <a:pPr lvl="1"/>
            <a:r>
              <a:rPr lang="en-US" dirty="0" smtClean="0"/>
              <a:t>Transport equipment</a:t>
            </a:r>
            <a:endParaRPr lang="en-US" dirty="0"/>
          </a:p>
        </p:txBody>
      </p:sp>
      <p:sp>
        <p:nvSpPr>
          <p:cNvPr id="4" name="Slide Number Placeholder 3"/>
          <p:cNvSpPr>
            <a:spLocks noGrp="1"/>
          </p:cNvSpPr>
          <p:nvPr>
            <p:ph type="sldNum" sz="quarter" idx="12"/>
          </p:nvPr>
        </p:nvSpPr>
        <p:spPr/>
        <p:txBody>
          <a:bodyPr/>
          <a:lstStyle/>
          <a:p>
            <a:fld id="{7801C79A-81F8-4B70-B67F-A0ABD0A3BB0A}" type="slidenum">
              <a:rPr lang="en-US" smtClean="0"/>
              <a:t>40</a:t>
            </a:fld>
            <a:endParaRPr lang="en-US"/>
          </a:p>
        </p:txBody>
      </p:sp>
    </p:spTree>
    <p:extLst>
      <p:ext uri="{BB962C8B-B14F-4D97-AF65-F5344CB8AC3E}">
        <p14:creationId xmlns:p14="http://schemas.microsoft.com/office/powerpoint/2010/main" val="12033078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Corridor Width Requirements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Wheeled equipment that is not permitted:</a:t>
            </a:r>
          </a:p>
          <a:p>
            <a:pPr lvl="1"/>
            <a:r>
              <a:rPr lang="en-US" dirty="0" smtClean="0"/>
              <a:t>Beds</a:t>
            </a:r>
          </a:p>
          <a:p>
            <a:pPr lvl="1"/>
            <a:r>
              <a:rPr lang="en-US" dirty="0" smtClean="0"/>
              <a:t>Televisions</a:t>
            </a:r>
          </a:p>
          <a:p>
            <a:pPr lvl="1"/>
            <a:r>
              <a:rPr lang="en-US" dirty="0" smtClean="0"/>
              <a:t>Commodes</a:t>
            </a:r>
          </a:p>
          <a:p>
            <a:pPr lvl="1"/>
            <a:r>
              <a:rPr lang="en-US" dirty="0" smtClean="0"/>
              <a:t>Linen carts</a:t>
            </a:r>
          </a:p>
          <a:p>
            <a:pPr lvl="1"/>
            <a:r>
              <a:rPr lang="en-US" dirty="0" smtClean="0"/>
              <a:t>Soiled linen hoppers</a:t>
            </a:r>
          </a:p>
          <a:p>
            <a:pPr lvl="1"/>
            <a:r>
              <a:rPr lang="en-US" dirty="0" smtClean="0"/>
              <a:t>Trash containers</a:t>
            </a:r>
          </a:p>
          <a:p>
            <a:pPr lvl="1"/>
            <a:r>
              <a:rPr lang="en-US" dirty="0" smtClean="0"/>
              <a:t>Desks</a:t>
            </a:r>
          </a:p>
          <a:p>
            <a:pPr lvl="1"/>
            <a:r>
              <a:rPr lang="en-US" dirty="0" smtClean="0"/>
              <a:t>Chairs</a:t>
            </a:r>
          </a:p>
          <a:p>
            <a:pPr lvl="1"/>
            <a:r>
              <a:rPr lang="en-US" dirty="0" smtClean="0"/>
              <a:t>Tables</a:t>
            </a:r>
          </a:p>
          <a:p>
            <a:pPr lvl="1"/>
            <a:endParaRPr lang="en-US" sz="2400" dirty="0" smtClean="0"/>
          </a:p>
          <a:p>
            <a:pPr lvl="1"/>
            <a:endParaRPr lang="en-US" sz="2400" dirty="0" smtClean="0"/>
          </a:p>
          <a:p>
            <a:pPr lvl="1"/>
            <a:endParaRPr lang="en-US" sz="2400" dirty="0"/>
          </a:p>
        </p:txBody>
      </p:sp>
      <p:sp>
        <p:nvSpPr>
          <p:cNvPr id="4" name="Slide Number Placeholder 3"/>
          <p:cNvSpPr>
            <a:spLocks noGrp="1"/>
          </p:cNvSpPr>
          <p:nvPr>
            <p:ph type="sldNum" sz="quarter" idx="12"/>
          </p:nvPr>
        </p:nvSpPr>
        <p:spPr/>
        <p:txBody>
          <a:bodyPr/>
          <a:lstStyle/>
          <a:p>
            <a:fld id="{7801C79A-81F8-4B70-B67F-A0ABD0A3BB0A}" type="slidenum">
              <a:rPr lang="en-US" smtClean="0"/>
              <a:t>41</a:t>
            </a:fld>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6774" r="25031"/>
          <a:stretch/>
        </p:blipFill>
        <p:spPr>
          <a:xfrm>
            <a:off x="5204469" y="2286000"/>
            <a:ext cx="2644131" cy="4114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716152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Corridor Width Requirements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What about the ever-present Computers on Wheels (COWS)?</a:t>
            </a:r>
          </a:p>
          <a:p>
            <a:pPr marL="457200" lvl="1" indent="0">
              <a:buNone/>
            </a:pPr>
            <a:r>
              <a:rPr lang="en-US" dirty="0" smtClean="0"/>
              <a:t>CMS, Joint Commission                                                                       and HFAP are on record                                                                                as saying computers on                                                                    wheels will not be                                                                                  considered as medical                                                                                           emergency equipment</a:t>
            </a:r>
          </a:p>
          <a:p>
            <a:pPr marL="457200" lvl="1" indent="0">
              <a:buNone/>
            </a:pPr>
            <a:endParaRPr lang="en-US" dirty="0" smtClean="0"/>
          </a:p>
          <a:p>
            <a:pPr marL="0" indent="0">
              <a:buNone/>
            </a:pPr>
            <a:endParaRPr lang="en-US" sz="2400" dirty="0" smtClean="0"/>
          </a:p>
          <a:p>
            <a:pPr lvl="1"/>
            <a:endParaRPr lang="en-US" sz="2400" dirty="0" smtClean="0"/>
          </a:p>
          <a:p>
            <a:pPr lvl="1"/>
            <a:endParaRPr lang="en-US" sz="2400" dirty="0" smtClean="0"/>
          </a:p>
          <a:p>
            <a:pPr lvl="1"/>
            <a:endParaRPr lang="en-US" sz="2400" dirty="0"/>
          </a:p>
        </p:txBody>
      </p:sp>
      <p:sp>
        <p:nvSpPr>
          <p:cNvPr id="5" name="Slide Number Placeholder 4"/>
          <p:cNvSpPr>
            <a:spLocks noGrp="1"/>
          </p:cNvSpPr>
          <p:nvPr>
            <p:ph type="sldNum" sz="quarter" idx="12"/>
          </p:nvPr>
        </p:nvSpPr>
        <p:spPr/>
        <p:txBody>
          <a:bodyPr/>
          <a:lstStyle/>
          <a:p>
            <a:fld id="{7801C79A-81F8-4B70-B67F-A0ABD0A3BB0A}" type="slidenum">
              <a:rPr lang="en-US" smtClean="0"/>
              <a:t>42</a:t>
            </a:fld>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1842"/>
          <a:stretch/>
        </p:blipFill>
        <p:spPr>
          <a:xfrm>
            <a:off x="4746861" y="2514600"/>
            <a:ext cx="4029994" cy="38671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05445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smtClean="0"/>
              <a:t>New Corridor Width Requirements</a:t>
            </a:r>
            <a:endParaRPr lang="en-US" sz="4500" dirty="0"/>
          </a:p>
        </p:txBody>
      </p:sp>
      <p:sp>
        <p:nvSpPr>
          <p:cNvPr id="3" name="Content Placeholder 2"/>
          <p:cNvSpPr>
            <a:spLocks noGrp="1"/>
          </p:cNvSpPr>
          <p:nvPr>
            <p:ph idx="1"/>
          </p:nvPr>
        </p:nvSpPr>
        <p:spPr/>
        <p:txBody>
          <a:bodyPr>
            <a:normAutofit/>
          </a:bodyPr>
          <a:lstStyle/>
          <a:p>
            <a:pPr marL="0" indent="0">
              <a:buNone/>
            </a:pPr>
            <a:r>
              <a:rPr lang="en-US" dirty="0" smtClean="0"/>
              <a:t>Section 19.2.3.4 permits fixed furniture in corridors that are at least 8 feet wide, provided that:</a:t>
            </a:r>
          </a:p>
          <a:p>
            <a:pPr lvl="1"/>
            <a:r>
              <a:rPr lang="en-US" dirty="0" smtClean="0"/>
              <a:t>The fixed furniture is securely attached to the floor or wall</a:t>
            </a:r>
          </a:p>
          <a:p>
            <a:pPr lvl="1"/>
            <a:r>
              <a:rPr lang="en-US" dirty="0" smtClean="0"/>
              <a:t>The fixed furniture does not reduce the clear, unobstructed width of the corridor to less than 6 feet</a:t>
            </a:r>
          </a:p>
          <a:p>
            <a:pPr lvl="1"/>
            <a:r>
              <a:rPr lang="en-US" dirty="0" smtClean="0"/>
              <a:t>The fixed furniture is located only on one side of the corridor</a:t>
            </a:r>
          </a:p>
          <a:p>
            <a:pPr lvl="1"/>
            <a:r>
              <a:rPr lang="en-US" dirty="0" smtClean="0"/>
              <a:t>The group of fixed furniture does not exceed 50 square feet</a:t>
            </a:r>
          </a:p>
          <a:p>
            <a:pPr marL="0" indent="0">
              <a:buNone/>
            </a:pPr>
            <a:endParaRPr lang="en-US" sz="2400" dirty="0" smtClean="0"/>
          </a:p>
          <a:p>
            <a:pPr lvl="1"/>
            <a:endParaRPr lang="en-US" sz="2400" dirty="0" smtClean="0"/>
          </a:p>
          <a:p>
            <a:pPr lvl="1"/>
            <a:endParaRPr lang="en-US" sz="2400" dirty="0" smtClean="0"/>
          </a:p>
          <a:p>
            <a:pPr lvl="1"/>
            <a:endParaRPr lang="en-US" sz="2400" dirty="0"/>
          </a:p>
        </p:txBody>
      </p:sp>
      <p:sp>
        <p:nvSpPr>
          <p:cNvPr id="4" name="Slide Number Placeholder 3"/>
          <p:cNvSpPr>
            <a:spLocks noGrp="1"/>
          </p:cNvSpPr>
          <p:nvPr>
            <p:ph type="sldNum" sz="quarter" idx="12"/>
          </p:nvPr>
        </p:nvSpPr>
        <p:spPr/>
        <p:txBody>
          <a:bodyPr/>
          <a:lstStyle/>
          <a:p>
            <a:fld id="{7801C79A-81F8-4B70-B67F-A0ABD0A3BB0A}" type="slidenum">
              <a:rPr lang="en-US" smtClean="0"/>
              <a:t>43</a:t>
            </a:fld>
            <a:endParaRPr lang="en-US"/>
          </a:p>
        </p:txBody>
      </p:sp>
    </p:spTree>
    <p:extLst>
      <p:ext uri="{BB962C8B-B14F-4D97-AF65-F5344CB8AC3E}">
        <p14:creationId xmlns:p14="http://schemas.microsoft.com/office/powerpoint/2010/main" val="12035069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Corridor Width Requirements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Additional fixed furniture provisions:</a:t>
            </a:r>
          </a:p>
          <a:p>
            <a:pPr lvl="1"/>
            <a:r>
              <a:rPr lang="en-US" dirty="0" smtClean="0"/>
              <a:t>The groupings of fixed furniture are separated from each other by at least 10 feet</a:t>
            </a:r>
          </a:p>
          <a:p>
            <a:pPr lvl="1"/>
            <a:r>
              <a:rPr lang="en-US" dirty="0" smtClean="0"/>
              <a:t>The fixed furniture is located so as not to obstruct access to building service equipment</a:t>
            </a:r>
          </a:p>
          <a:p>
            <a:pPr lvl="1"/>
            <a:r>
              <a:rPr lang="en-US" dirty="0" smtClean="0"/>
              <a:t>Smoke compartment corridors are protected by smoke detectors, or the fixed furniture is arranged to allow direct supervision by staff</a:t>
            </a:r>
          </a:p>
          <a:p>
            <a:pPr lvl="1"/>
            <a:r>
              <a:rPr lang="en-US" dirty="0" smtClean="0"/>
              <a:t>Smoke compartment must be protected by automatic sprinklers</a:t>
            </a:r>
          </a:p>
          <a:p>
            <a:pPr lvl="1"/>
            <a:endParaRPr lang="en-US" sz="2400" dirty="0" smtClean="0"/>
          </a:p>
          <a:p>
            <a:pPr lvl="1"/>
            <a:endParaRPr lang="en-US" sz="2400" dirty="0" smtClean="0"/>
          </a:p>
          <a:p>
            <a:pPr lvl="1"/>
            <a:endParaRPr lang="en-US" sz="2400" dirty="0" smtClean="0"/>
          </a:p>
          <a:p>
            <a:pPr lvl="1"/>
            <a:endParaRPr lang="en-US" sz="2400" dirty="0"/>
          </a:p>
        </p:txBody>
      </p:sp>
      <p:sp>
        <p:nvSpPr>
          <p:cNvPr id="5" name="Slide Number Placeholder 4"/>
          <p:cNvSpPr>
            <a:spLocks noGrp="1"/>
          </p:cNvSpPr>
          <p:nvPr>
            <p:ph type="sldNum" sz="quarter" idx="12"/>
          </p:nvPr>
        </p:nvSpPr>
        <p:spPr/>
        <p:txBody>
          <a:bodyPr/>
          <a:lstStyle/>
          <a:p>
            <a:fld id="{7801C79A-81F8-4B70-B67F-A0ABD0A3BB0A}" type="slidenum">
              <a:rPr lang="en-US" smtClean="0"/>
              <a:t>44</a:t>
            </a:fld>
            <a:endParaRPr lang="en-US"/>
          </a:p>
        </p:txBody>
      </p:sp>
    </p:spTree>
    <p:extLst>
      <p:ext uri="{BB962C8B-B14F-4D97-AF65-F5344CB8AC3E}">
        <p14:creationId xmlns:p14="http://schemas.microsoft.com/office/powerpoint/2010/main" val="6215128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Corridor Width Requirements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Be careful: Even with the new 2012 Life Safety Code, scenes like this will be a problem:</a:t>
            </a:r>
          </a:p>
          <a:p>
            <a:endParaRPr lang="en-US" sz="2600" dirty="0" smtClean="0"/>
          </a:p>
          <a:p>
            <a:r>
              <a:rPr lang="en-US" sz="2600" dirty="0" smtClean="0"/>
              <a:t>The medical equipment                                                                                appears to be stored,                                                                                 which is not the                                                                              intent of the Code</a:t>
            </a:r>
          </a:p>
          <a:p>
            <a:r>
              <a:rPr lang="en-US" sz="2600" dirty="0" smtClean="0"/>
              <a:t>The chairs are not attached                                                                                to the floor or wall</a:t>
            </a:r>
          </a:p>
          <a:p>
            <a:pPr lvl="1"/>
            <a:endParaRPr lang="en-US" sz="2400" dirty="0" smtClean="0"/>
          </a:p>
          <a:p>
            <a:pPr lvl="1"/>
            <a:endParaRPr lang="en-US" sz="2400" dirty="0" smtClean="0"/>
          </a:p>
          <a:p>
            <a:pPr lvl="1"/>
            <a:endParaRPr lang="en-US" sz="2400" dirty="0" smtClean="0"/>
          </a:p>
          <a:p>
            <a:pPr lvl="1"/>
            <a:endParaRPr lang="en-US" sz="2400" dirty="0"/>
          </a:p>
        </p:txBody>
      </p:sp>
      <p:sp>
        <p:nvSpPr>
          <p:cNvPr id="4" name="Slide Number Placeholder 3"/>
          <p:cNvSpPr>
            <a:spLocks noGrp="1"/>
          </p:cNvSpPr>
          <p:nvPr>
            <p:ph type="sldNum" sz="quarter" idx="12"/>
          </p:nvPr>
        </p:nvSpPr>
        <p:spPr/>
        <p:txBody>
          <a:bodyPr/>
          <a:lstStyle/>
          <a:p>
            <a:fld id="{7801C79A-81F8-4B70-B67F-A0ABD0A3BB0A}" type="slidenum">
              <a:rPr lang="en-US" smtClean="0"/>
              <a:t>45</a:t>
            </a:fld>
            <a:endParaRPr lang="en-US"/>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919" r="25909"/>
          <a:stretch/>
        </p:blipFill>
        <p:spPr bwMode="auto">
          <a:xfrm>
            <a:off x="4724400" y="2843087"/>
            <a:ext cx="3733799" cy="33291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03630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Action Required to Comply: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Regarding Wheeled Equipment…</a:t>
            </a:r>
          </a:p>
          <a:p>
            <a:pPr lvl="1"/>
            <a:r>
              <a:rPr lang="en-US" dirty="0" smtClean="0"/>
              <a:t>There main difference from the current 2000 LSC is now wheeled emergency medical equipment not in use is permitted to be left in the corridor, along with portable lift equipment and patient transport equipment</a:t>
            </a:r>
          </a:p>
          <a:p>
            <a:pPr lvl="1"/>
            <a:r>
              <a:rPr lang="en-US" dirty="0" smtClean="0"/>
              <a:t>Defining and limiting items to those allowed could be difficult in working with staff</a:t>
            </a:r>
          </a:p>
          <a:p>
            <a:pPr lvl="1"/>
            <a:endParaRPr lang="en-US" dirty="0" smtClean="0">
              <a:solidFill>
                <a:srgbClr val="C00000"/>
              </a:solidFill>
            </a:endParaRPr>
          </a:p>
          <a:p>
            <a:pPr lvl="1"/>
            <a:endParaRPr lang="en-US" sz="2200" dirty="0" smtClean="0">
              <a:solidFill>
                <a:srgbClr val="C00000"/>
              </a:solidFill>
            </a:endParaRPr>
          </a:p>
          <a:p>
            <a:pPr marL="514350" indent="-514350">
              <a:buFont typeface="+mj-lt"/>
              <a:buAutoNum type="arabicPeriod" startAt="4"/>
            </a:pPr>
            <a:endParaRPr lang="en-US" sz="2600" dirty="0" smtClean="0"/>
          </a:p>
          <a:p>
            <a:pPr lvl="1"/>
            <a:endParaRPr lang="en-US" sz="2400" dirty="0" smtClean="0"/>
          </a:p>
          <a:p>
            <a:pPr lvl="1"/>
            <a:endParaRPr lang="en-US" sz="2400" dirty="0" smtClean="0"/>
          </a:p>
          <a:p>
            <a:pPr lvl="1"/>
            <a:endParaRPr lang="en-US" sz="2400" dirty="0" smtClean="0"/>
          </a:p>
          <a:p>
            <a:pPr lvl="1"/>
            <a:endParaRPr lang="en-US" sz="2400" dirty="0"/>
          </a:p>
        </p:txBody>
      </p:sp>
      <p:sp>
        <p:nvSpPr>
          <p:cNvPr id="4" name="Slide Number Placeholder 3"/>
          <p:cNvSpPr>
            <a:spLocks noGrp="1"/>
          </p:cNvSpPr>
          <p:nvPr>
            <p:ph type="sldNum" sz="quarter" idx="12"/>
          </p:nvPr>
        </p:nvSpPr>
        <p:spPr/>
        <p:txBody>
          <a:bodyPr/>
          <a:lstStyle/>
          <a:p>
            <a:fld id="{7801C79A-81F8-4B70-B67F-A0ABD0A3BB0A}" type="slidenum">
              <a:rPr lang="en-US" smtClean="0"/>
              <a:t>46</a:t>
            </a:fld>
            <a:endParaRPr lang="en-US"/>
          </a:p>
        </p:txBody>
      </p:sp>
    </p:spTree>
    <p:extLst>
      <p:ext uri="{BB962C8B-B14F-4D97-AF65-F5344CB8AC3E}">
        <p14:creationId xmlns:p14="http://schemas.microsoft.com/office/powerpoint/2010/main" val="3801573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Action Required to Comply:</a:t>
            </a:r>
            <a:endParaRPr lang="en-US" dirty="0"/>
          </a:p>
        </p:txBody>
      </p:sp>
      <p:sp>
        <p:nvSpPr>
          <p:cNvPr id="3" name="Content Placeholder 2"/>
          <p:cNvSpPr>
            <a:spLocks noGrp="1"/>
          </p:cNvSpPr>
          <p:nvPr>
            <p:ph idx="1"/>
          </p:nvPr>
        </p:nvSpPr>
        <p:spPr/>
        <p:txBody>
          <a:bodyPr>
            <a:normAutofit/>
          </a:bodyPr>
          <a:lstStyle/>
          <a:p>
            <a:pPr marL="0" indent="0">
              <a:buNone/>
            </a:pPr>
            <a:r>
              <a:rPr lang="en-US" sz="3500" dirty="0" smtClean="0"/>
              <a:t>Regarding Wheeled Equipment…</a:t>
            </a:r>
          </a:p>
          <a:p>
            <a:pPr lvl="1"/>
            <a:r>
              <a:rPr lang="en-US" dirty="0" smtClean="0"/>
              <a:t>The written fire plan will require identifying where equipment goes during a fire. This takes some thought as it cannot be placed anywhere that would interfere with the required path of egress. Not having such locations is often the reason why things end up in the corridor in the first place, particularly in older hospitals </a:t>
            </a:r>
          </a:p>
          <a:p>
            <a:pPr marL="857250" lvl="2" indent="0" algn="just">
              <a:buNone/>
            </a:pPr>
            <a:r>
              <a:rPr lang="en-US" b="1" dirty="0" smtClean="0"/>
              <a:t>[Having </a:t>
            </a:r>
            <a:r>
              <a:rPr lang="en-US" b="1" dirty="0"/>
              <a:t>a plan that states equipment will be placed in an empty patient </a:t>
            </a:r>
            <a:r>
              <a:rPr lang="en-US" b="1" dirty="0" smtClean="0"/>
              <a:t>room is </a:t>
            </a:r>
            <a:r>
              <a:rPr lang="en-US" b="1" dirty="0"/>
              <a:t>not acceptable, since the possibility exists that </a:t>
            </a:r>
            <a:r>
              <a:rPr lang="en-US" b="1" dirty="0" smtClean="0"/>
              <a:t>all of the </a:t>
            </a:r>
            <a:r>
              <a:rPr lang="en-US" b="1" dirty="0"/>
              <a:t>patient rooms may all be </a:t>
            </a:r>
            <a:r>
              <a:rPr lang="en-US" b="1" dirty="0" smtClean="0"/>
              <a:t>full.]</a:t>
            </a:r>
          </a:p>
          <a:p>
            <a:pPr lvl="1"/>
            <a:endParaRPr lang="en-US" dirty="0" smtClean="0">
              <a:solidFill>
                <a:srgbClr val="C00000"/>
              </a:solidFill>
            </a:endParaRPr>
          </a:p>
          <a:p>
            <a:pPr lvl="1"/>
            <a:endParaRPr lang="en-US" sz="2200" dirty="0" smtClean="0">
              <a:solidFill>
                <a:srgbClr val="C00000"/>
              </a:solidFill>
            </a:endParaRPr>
          </a:p>
          <a:p>
            <a:pPr marL="514350" indent="-514350">
              <a:buFont typeface="+mj-lt"/>
              <a:buAutoNum type="arabicPeriod" startAt="4"/>
            </a:pPr>
            <a:endParaRPr lang="en-US" sz="2600" dirty="0" smtClean="0"/>
          </a:p>
          <a:p>
            <a:pPr lvl="1"/>
            <a:endParaRPr lang="en-US" sz="2400" dirty="0" smtClean="0"/>
          </a:p>
          <a:p>
            <a:pPr lvl="1"/>
            <a:endParaRPr lang="en-US" sz="2400" dirty="0" smtClean="0"/>
          </a:p>
          <a:p>
            <a:pPr lvl="1"/>
            <a:endParaRPr lang="en-US" sz="2400" dirty="0" smtClean="0"/>
          </a:p>
          <a:p>
            <a:pPr lvl="1"/>
            <a:endParaRPr lang="en-US" sz="2400" dirty="0"/>
          </a:p>
        </p:txBody>
      </p:sp>
      <p:sp>
        <p:nvSpPr>
          <p:cNvPr id="4" name="Slide Number Placeholder 3"/>
          <p:cNvSpPr>
            <a:spLocks noGrp="1"/>
          </p:cNvSpPr>
          <p:nvPr>
            <p:ph type="sldNum" sz="quarter" idx="12"/>
          </p:nvPr>
        </p:nvSpPr>
        <p:spPr/>
        <p:txBody>
          <a:bodyPr/>
          <a:lstStyle/>
          <a:p>
            <a:fld id="{7801C79A-81F8-4B70-B67F-A0ABD0A3BB0A}" type="slidenum">
              <a:rPr lang="en-US" smtClean="0"/>
              <a:t>47</a:t>
            </a:fld>
            <a:endParaRPr lang="en-US"/>
          </a:p>
        </p:txBody>
      </p:sp>
    </p:spTree>
    <p:extLst>
      <p:ext uri="{BB962C8B-B14F-4D97-AF65-F5344CB8AC3E}">
        <p14:creationId xmlns:p14="http://schemas.microsoft.com/office/powerpoint/2010/main" val="30688537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Action Required to Comply: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Regarding Wheeled Equipment…</a:t>
            </a:r>
          </a:p>
          <a:p>
            <a:pPr lvl="1"/>
            <a:r>
              <a:rPr lang="en-US" dirty="0" smtClean="0"/>
              <a:t>Training will need to be extensive and on-going, and will need to be tailored to specific locations. A general policy will not address where to put things during a fire </a:t>
            </a:r>
          </a:p>
          <a:p>
            <a:pPr lvl="1"/>
            <a:r>
              <a:rPr lang="en-US" dirty="0" smtClean="0"/>
              <a:t>Some thoughts should be given to the image projected if items in the corridor become numerous</a:t>
            </a:r>
          </a:p>
          <a:p>
            <a:pPr lvl="1"/>
            <a:endParaRPr lang="en-US" dirty="0" smtClean="0">
              <a:solidFill>
                <a:srgbClr val="C00000"/>
              </a:solidFill>
            </a:endParaRPr>
          </a:p>
          <a:p>
            <a:pPr lvl="1"/>
            <a:endParaRPr lang="en-US" sz="2200" dirty="0" smtClean="0">
              <a:solidFill>
                <a:srgbClr val="C00000"/>
              </a:solidFill>
            </a:endParaRPr>
          </a:p>
          <a:p>
            <a:pPr marL="514350" indent="-514350">
              <a:buFont typeface="+mj-lt"/>
              <a:buAutoNum type="arabicPeriod" startAt="4"/>
            </a:pPr>
            <a:endParaRPr lang="en-US" sz="2600" dirty="0" smtClean="0"/>
          </a:p>
          <a:p>
            <a:pPr lvl="1"/>
            <a:endParaRPr lang="en-US" sz="2400" dirty="0" smtClean="0"/>
          </a:p>
          <a:p>
            <a:pPr lvl="1"/>
            <a:endParaRPr lang="en-US" sz="2400" dirty="0" smtClean="0"/>
          </a:p>
          <a:p>
            <a:pPr lvl="1"/>
            <a:endParaRPr lang="en-US" sz="2400" dirty="0" smtClean="0"/>
          </a:p>
          <a:p>
            <a:pPr lvl="1"/>
            <a:endParaRPr lang="en-US" sz="2400" dirty="0"/>
          </a:p>
        </p:txBody>
      </p:sp>
      <p:sp>
        <p:nvSpPr>
          <p:cNvPr id="4" name="Slide Number Placeholder 3"/>
          <p:cNvSpPr>
            <a:spLocks noGrp="1"/>
          </p:cNvSpPr>
          <p:nvPr>
            <p:ph type="sldNum" sz="quarter" idx="12"/>
          </p:nvPr>
        </p:nvSpPr>
        <p:spPr/>
        <p:txBody>
          <a:bodyPr/>
          <a:lstStyle/>
          <a:p>
            <a:fld id="{7801C79A-81F8-4B70-B67F-A0ABD0A3BB0A}" type="slidenum">
              <a:rPr lang="en-US" smtClean="0"/>
              <a:t>48</a:t>
            </a:fld>
            <a:endParaRPr lang="en-US"/>
          </a:p>
        </p:txBody>
      </p:sp>
    </p:spTree>
    <p:extLst>
      <p:ext uri="{BB962C8B-B14F-4D97-AF65-F5344CB8AC3E}">
        <p14:creationId xmlns:p14="http://schemas.microsoft.com/office/powerpoint/2010/main" val="185465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Action Required to Comply: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Regarding Fixed Furniture…</a:t>
            </a:r>
          </a:p>
          <a:p>
            <a:pPr lvl="1"/>
            <a:r>
              <a:rPr lang="en-US" dirty="0" smtClean="0"/>
              <a:t>In a hospital (as opposed to a long term care facility) fixed furniture in the corridor should be used for a clear program need; not as a matter of convenience</a:t>
            </a:r>
          </a:p>
          <a:p>
            <a:pPr lvl="1"/>
            <a:r>
              <a:rPr lang="en-US" dirty="0" smtClean="0"/>
              <a:t>Where used for supplemental seating for waiting needs, consideration should be given to patient and family privacy needs, particularly in busy public corridors</a:t>
            </a:r>
          </a:p>
          <a:p>
            <a:pPr lvl="1"/>
            <a:endParaRPr lang="en-US" dirty="0" smtClean="0">
              <a:solidFill>
                <a:srgbClr val="C00000"/>
              </a:solidFill>
            </a:endParaRPr>
          </a:p>
          <a:p>
            <a:pPr lvl="1"/>
            <a:endParaRPr lang="en-US" sz="2200" dirty="0" smtClean="0">
              <a:solidFill>
                <a:srgbClr val="C00000"/>
              </a:solidFill>
            </a:endParaRPr>
          </a:p>
          <a:p>
            <a:pPr marL="514350" indent="-514350">
              <a:buFont typeface="+mj-lt"/>
              <a:buAutoNum type="arabicPeriod" startAt="4"/>
            </a:pPr>
            <a:endParaRPr lang="en-US" sz="2600" dirty="0" smtClean="0"/>
          </a:p>
          <a:p>
            <a:pPr lvl="1"/>
            <a:endParaRPr lang="en-US" sz="2400" dirty="0" smtClean="0"/>
          </a:p>
          <a:p>
            <a:pPr lvl="1"/>
            <a:endParaRPr lang="en-US" sz="2400" dirty="0" smtClean="0"/>
          </a:p>
          <a:p>
            <a:pPr lvl="1"/>
            <a:endParaRPr lang="en-US" sz="2400" dirty="0" smtClean="0"/>
          </a:p>
          <a:p>
            <a:pPr lvl="1"/>
            <a:endParaRPr lang="en-US" sz="2400" dirty="0"/>
          </a:p>
        </p:txBody>
      </p:sp>
      <p:sp>
        <p:nvSpPr>
          <p:cNvPr id="4" name="Slide Number Placeholder 3"/>
          <p:cNvSpPr>
            <a:spLocks noGrp="1"/>
          </p:cNvSpPr>
          <p:nvPr>
            <p:ph type="sldNum" sz="quarter" idx="12"/>
          </p:nvPr>
        </p:nvSpPr>
        <p:spPr/>
        <p:txBody>
          <a:bodyPr/>
          <a:lstStyle/>
          <a:p>
            <a:fld id="{7801C79A-81F8-4B70-B67F-A0ABD0A3BB0A}" type="slidenum">
              <a:rPr lang="en-US" smtClean="0"/>
              <a:t>49</a:t>
            </a:fld>
            <a:endParaRPr lang="en-US"/>
          </a:p>
        </p:txBody>
      </p:sp>
    </p:spTree>
    <p:extLst>
      <p:ext uri="{BB962C8B-B14F-4D97-AF65-F5344CB8AC3E}">
        <p14:creationId xmlns:p14="http://schemas.microsoft.com/office/powerpoint/2010/main" val="2367304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Last Time…	</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a:p>
          <a:p>
            <a:pPr marL="0" indent="0">
              <a:buNone/>
            </a:pPr>
            <a:r>
              <a:rPr lang="en-US" dirty="0" smtClean="0"/>
              <a:t>The Joint Commission (TJC) had adopted some new editions as they were published, but CMS did not. This created confusion and frustration as many hospitals took advantage of the exceptions in the LSC edition that TJC enforced, which were not in the 1985 edition. This resulted hospitals being in compliance with Joint Commission, but not with CMS.</a:t>
            </a:r>
            <a:endParaRPr lang="en-US" sz="3200"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7801C79A-81F8-4B70-B67F-A0ABD0A3BB0A}" type="slidenum">
              <a:rPr lang="en-US" smtClean="0"/>
              <a:t>5</a:t>
            </a:fld>
            <a:endParaRPr lang="en-US"/>
          </a:p>
        </p:txBody>
      </p:sp>
    </p:spTree>
    <p:extLst>
      <p:ext uri="{BB962C8B-B14F-4D97-AF65-F5344CB8AC3E}">
        <p14:creationId xmlns:p14="http://schemas.microsoft.com/office/powerpoint/2010/main" val="4111532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Suites of Rooms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2012 edition has clarified many issues involving suites, and has a few changes that should be of some help to hospitals</a:t>
            </a:r>
          </a:p>
          <a:p>
            <a:pPr lvl="1"/>
            <a:endParaRPr lang="en-US" sz="2600" dirty="0" smtClean="0"/>
          </a:p>
          <a:p>
            <a:pPr lvl="1"/>
            <a:r>
              <a:rPr lang="en-US" sz="2600" dirty="0" smtClean="0"/>
              <a:t>Suites are only found in healthcare occupancies and ambulatory care occupancies. Only sleeping suites are found in healthcare occupancies.</a:t>
            </a:r>
          </a:p>
          <a:p>
            <a:pPr lvl="1"/>
            <a:r>
              <a:rPr lang="en-US" sz="2600" dirty="0" smtClean="0"/>
              <a:t>A suite can be defined as one large room with many smaller rooms inside it</a:t>
            </a:r>
            <a:endParaRPr lang="en-US" sz="2600" dirty="0"/>
          </a:p>
        </p:txBody>
      </p:sp>
      <p:sp>
        <p:nvSpPr>
          <p:cNvPr id="4" name="Slide Number Placeholder 3"/>
          <p:cNvSpPr>
            <a:spLocks noGrp="1"/>
          </p:cNvSpPr>
          <p:nvPr>
            <p:ph type="sldNum" sz="quarter" idx="12"/>
          </p:nvPr>
        </p:nvSpPr>
        <p:spPr/>
        <p:txBody>
          <a:bodyPr/>
          <a:lstStyle/>
          <a:p>
            <a:fld id="{7801C79A-81F8-4B70-B67F-A0ABD0A3BB0A}" type="slidenum">
              <a:rPr lang="en-US" smtClean="0"/>
              <a:t>50</a:t>
            </a:fld>
            <a:endParaRPr lang="en-US"/>
          </a:p>
        </p:txBody>
      </p:sp>
    </p:spTree>
    <p:extLst>
      <p:ext uri="{BB962C8B-B14F-4D97-AF65-F5344CB8AC3E}">
        <p14:creationId xmlns:p14="http://schemas.microsoft.com/office/powerpoint/2010/main" val="2735130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Suites of Rooms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Clarifications:</a:t>
            </a:r>
          </a:p>
          <a:p>
            <a:pPr lvl="1"/>
            <a:r>
              <a:rPr lang="en-US" sz="2600" dirty="0" smtClean="0"/>
              <a:t>Suite perimeter walls and doors must meet the requirements for corridor walls and doors</a:t>
            </a:r>
          </a:p>
          <a:p>
            <a:pPr lvl="1"/>
            <a:r>
              <a:rPr lang="en-US" sz="2600" dirty="0" smtClean="0"/>
              <a:t>Hazardous areas inside a non-sleeping suite do not have to be separated from the rest of the suite, if the entire suite is classified as a hazardous area (Labs)</a:t>
            </a:r>
          </a:p>
          <a:p>
            <a:pPr lvl="1"/>
            <a:r>
              <a:rPr lang="en-US" sz="2600" dirty="0" smtClean="0"/>
              <a:t>Sterile surgical materials limited to a one-day supply in a sprinklered OR suite may be open to the rest of the suite without separation</a:t>
            </a:r>
            <a:endParaRPr lang="en-US" sz="2600" dirty="0"/>
          </a:p>
        </p:txBody>
      </p:sp>
      <p:sp>
        <p:nvSpPr>
          <p:cNvPr id="4" name="Slide Number Placeholder 3"/>
          <p:cNvSpPr>
            <a:spLocks noGrp="1"/>
          </p:cNvSpPr>
          <p:nvPr>
            <p:ph type="sldNum" sz="quarter" idx="12"/>
          </p:nvPr>
        </p:nvSpPr>
        <p:spPr/>
        <p:txBody>
          <a:bodyPr/>
          <a:lstStyle/>
          <a:p>
            <a:fld id="{7801C79A-81F8-4B70-B67F-A0ABD0A3BB0A}" type="slidenum">
              <a:rPr lang="en-US" smtClean="0"/>
              <a:t>51</a:t>
            </a:fld>
            <a:endParaRPr lang="en-US"/>
          </a:p>
        </p:txBody>
      </p:sp>
    </p:spTree>
    <p:extLst>
      <p:ext uri="{BB962C8B-B14F-4D97-AF65-F5344CB8AC3E}">
        <p14:creationId xmlns:p14="http://schemas.microsoft.com/office/powerpoint/2010/main" val="9575715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Suites of Rooms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New changes, according to 19.2.5.7:</a:t>
            </a:r>
          </a:p>
          <a:p>
            <a:pPr lvl="1"/>
            <a:r>
              <a:rPr lang="en-US" sz="2600" dirty="0" smtClean="0"/>
              <a:t>Sleeping suites may use a horizontal exit as one of their required exits</a:t>
            </a:r>
          </a:p>
          <a:p>
            <a:pPr lvl="1"/>
            <a:r>
              <a:rPr lang="en-US" sz="2600" dirty="0" smtClean="0"/>
              <a:t>If two or more exit access doors are required from a suite, then one of the exit access doors may be to an exit enclosure or an exterior exit</a:t>
            </a:r>
          </a:p>
          <a:p>
            <a:pPr lvl="1"/>
            <a:r>
              <a:rPr lang="en-US" sz="2600" dirty="0" smtClean="0"/>
              <a:t>Sleeping suites are required to have constant supervision by staff</a:t>
            </a:r>
            <a:endParaRPr lang="en-US" sz="2600" dirty="0"/>
          </a:p>
        </p:txBody>
      </p:sp>
      <p:sp>
        <p:nvSpPr>
          <p:cNvPr id="4" name="Slide Number Placeholder 3"/>
          <p:cNvSpPr>
            <a:spLocks noGrp="1"/>
          </p:cNvSpPr>
          <p:nvPr>
            <p:ph type="sldNum" sz="quarter" idx="12"/>
          </p:nvPr>
        </p:nvSpPr>
        <p:spPr/>
        <p:txBody>
          <a:bodyPr/>
          <a:lstStyle/>
          <a:p>
            <a:fld id="{7801C79A-81F8-4B70-B67F-A0ABD0A3BB0A}" type="slidenum">
              <a:rPr lang="en-US" smtClean="0"/>
              <a:t>52</a:t>
            </a:fld>
            <a:endParaRPr lang="en-US"/>
          </a:p>
        </p:txBody>
      </p:sp>
    </p:spTree>
    <p:extLst>
      <p:ext uri="{BB962C8B-B14F-4D97-AF65-F5344CB8AC3E}">
        <p14:creationId xmlns:p14="http://schemas.microsoft.com/office/powerpoint/2010/main" val="41352648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Suites of Rooms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New changes, according to 19.2.5.7:</a:t>
            </a:r>
          </a:p>
          <a:p>
            <a:pPr lvl="1"/>
            <a:endParaRPr lang="en-US" sz="2600" dirty="0" smtClean="0"/>
          </a:p>
          <a:p>
            <a:pPr marL="457200" lvl="1" indent="0">
              <a:buNone/>
            </a:pPr>
            <a:r>
              <a:rPr lang="en-US" sz="2600" dirty="0" smtClean="0"/>
              <a:t>Patient sleeping                                                                              rooms inside a suite                                                                               must allow direct                                                                    supervision by staff,                                                                                    or the entire suite                                                                             must have automatic                                                                                smoke detection</a:t>
            </a:r>
          </a:p>
        </p:txBody>
      </p:sp>
      <p:sp>
        <p:nvSpPr>
          <p:cNvPr id="4" name="Slide Number Placeholder 3"/>
          <p:cNvSpPr>
            <a:spLocks noGrp="1"/>
          </p:cNvSpPr>
          <p:nvPr>
            <p:ph type="sldNum" sz="quarter" idx="12"/>
          </p:nvPr>
        </p:nvSpPr>
        <p:spPr/>
        <p:txBody>
          <a:bodyPr/>
          <a:lstStyle/>
          <a:p>
            <a:fld id="{7801C79A-81F8-4B70-B67F-A0ABD0A3BB0A}" type="slidenum">
              <a:rPr lang="en-US" smtClean="0"/>
              <a:t>53</a:t>
            </a:fld>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0205" r="11678"/>
          <a:stretch/>
        </p:blipFill>
        <p:spPr>
          <a:xfrm>
            <a:off x="4572000" y="2434804"/>
            <a:ext cx="3926840" cy="38897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5801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Suites of Rooms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New changes, according to 19.2.5.7:</a:t>
            </a:r>
          </a:p>
          <a:p>
            <a:pPr lvl="1"/>
            <a:endParaRPr lang="en-US" sz="2600" dirty="0" smtClean="0"/>
          </a:p>
          <a:p>
            <a:pPr lvl="1"/>
            <a:r>
              <a:rPr lang="en-US" sz="2600" dirty="0" smtClean="0"/>
              <a:t>Where two exits are required from a suite, one of the paths of egress is permitted to be into an adjoining suite, provide the separation between the suites meet corridor wall and door requirements </a:t>
            </a:r>
          </a:p>
          <a:p>
            <a:pPr lvl="1"/>
            <a:r>
              <a:rPr lang="en-US" sz="2600" dirty="0" smtClean="0"/>
              <a:t>The 100 foot travel distance limitation only applies to the first suite </a:t>
            </a:r>
          </a:p>
          <a:p>
            <a:pPr marL="857250" lvl="2" indent="0">
              <a:buNone/>
            </a:pPr>
            <a:r>
              <a:rPr lang="en-US" sz="2600" dirty="0" smtClean="0"/>
              <a:t>(The travel distance limitation resets for the 2</a:t>
            </a:r>
            <a:r>
              <a:rPr lang="en-US" sz="2600" baseline="30000" dirty="0" smtClean="0"/>
              <a:t>nd</a:t>
            </a:r>
            <a:r>
              <a:rPr lang="en-US" sz="2600" dirty="0" smtClean="0"/>
              <a:t> suite)</a:t>
            </a:r>
            <a:endParaRPr lang="en-US" sz="2600" dirty="0"/>
          </a:p>
        </p:txBody>
      </p:sp>
      <p:sp>
        <p:nvSpPr>
          <p:cNvPr id="4" name="Slide Number Placeholder 3"/>
          <p:cNvSpPr>
            <a:spLocks noGrp="1"/>
          </p:cNvSpPr>
          <p:nvPr>
            <p:ph type="sldNum" sz="quarter" idx="12"/>
          </p:nvPr>
        </p:nvSpPr>
        <p:spPr/>
        <p:txBody>
          <a:bodyPr/>
          <a:lstStyle/>
          <a:p>
            <a:fld id="{7801C79A-81F8-4B70-B67F-A0ABD0A3BB0A}" type="slidenum">
              <a:rPr lang="en-US" smtClean="0"/>
              <a:t>54</a:t>
            </a:fld>
            <a:endParaRPr lang="en-US"/>
          </a:p>
        </p:txBody>
      </p:sp>
    </p:spTree>
    <p:extLst>
      <p:ext uri="{BB962C8B-B14F-4D97-AF65-F5344CB8AC3E}">
        <p14:creationId xmlns:p14="http://schemas.microsoft.com/office/powerpoint/2010/main" val="37785337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Suites of Rooms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New changes, according to 19.2.5.7:</a:t>
            </a:r>
          </a:p>
          <a:p>
            <a:pPr lvl="1"/>
            <a:r>
              <a:rPr lang="en-US" sz="2600" dirty="0" smtClean="0"/>
              <a:t>Sleeping suites are limited to 5,000 ft² </a:t>
            </a:r>
          </a:p>
          <a:p>
            <a:pPr lvl="1"/>
            <a:r>
              <a:rPr lang="en-US" sz="2600" dirty="0" smtClean="0"/>
              <a:t>Sleeping suites are limited to 7,500 ft² provided the following conditions apply:</a:t>
            </a:r>
          </a:p>
          <a:p>
            <a:pPr lvl="2"/>
            <a:r>
              <a:rPr lang="en-US" sz="2600" dirty="0" smtClean="0"/>
              <a:t>The entire smoke compartment where the suite is located is protected with standard response sprinklers and smoke detector, or;</a:t>
            </a:r>
          </a:p>
          <a:p>
            <a:pPr lvl="2"/>
            <a:r>
              <a:rPr lang="en-US" sz="2600" dirty="0" smtClean="0"/>
              <a:t>If the entire smoke compartment where the suite is located is protected with quick-response sprinklers, then smoke detectors are not required</a:t>
            </a:r>
            <a:endParaRPr lang="en-US" sz="2600" dirty="0"/>
          </a:p>
        </p:txBody>
      </p:sp>
      <p:sp>
        <p:nvSpPr>
          <p:cNvPr id="4" name="Slide Number Placeholder 3"/>
          <p:cNvSpPr>
            <a:spLocks noGrp="1"/>
          </p:cNvSpPr>
          <p:nvPr>
            <p:ph type="sldNum" sz="quarter" idx="12"/>
          </p:nvPr>
        </p:nvSpPr>
        <p:spPr/>
        <p:txBody>
          <a:bodyPr/>
          <a:lstStyle/>
          <a:p>
            <a:fld id="{7801C79A-81F8-4B70-B67F-A0ABD0A3BB0A}" type="slidenum">
              <a:rPr lang="en-US" smtClean="0"/>
              <a:t>55</a:t>
            </a:fld>
            <a:endParaRPr lang="en-US"/>
          </a:p>
        </p:txBody>
      </p:sp>
    </p:spTree>
    <p:extLst>
      <p:ext uri="{BB962C8B-B14F-4D97-AF65-F5344CB8AC3E}">
        <p14:creationId xmlns:p14="http://schemas.microsoft.com/office/powerpoint/2010/main" val="8830931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Suites of Rooms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New changes, according to 19.2.5.7:</a:t>
            </a:r>
          </a:p>
          <a:p>
            <a:pPr lvl="1"/>
            <a:endParaRPr lang="en-US" sz="2600" dirty="0" smtClean="0"/>
          </a:p>
          <a:p>
            <a:pPr lvl="1"/>
            <a:r>
              <a:rPr lang="en-US" sz="2600" dirty="0" smtClean="0"/>
              <a:t>Sleeping suites are limited to 10,000 ft² provided:</a:t>
            </a:r>
          </a:p>
          <a:p>
            <a:pPr lvl="2"/>
            <a:r>
              <a:rPr lang="en-US" sz="2600" dirty="0" smtClean="0"/>
              <a:t>The patient sleeping rooms are arranged for direct supervision by staff</a:t>
            </a:r>
          </a:p>
          <a:p>
            <a:pPr lvl="2"/>
            <a:r>
              <a:rPr lang="en-US" sz="2600" dirty="0" smtClean="0"/>
              <a:t>The entire suite is covered by smoke detectors</a:t>
            </a:r>
          </a:p>
          <a:p>
            <a:pPr lvl="2"/>
            <a:r>
              <a:rPr lang="en-US" sz="2600" dirty="0" smtClean="0"/>
              <a:t>The entire suite is protected with automatic sprinklers</a:t>
            </a:r>
          </a:p>
          <a:p>
            <a:pPr lvl="1"/>
            <a:endParaRPr lang="en-US" sz="2600" dirty="0"/>
          </a:p>
        </p:txBody>
      </p:sp>
      <p:sp>
        <p:nvSpPr>
          <p:cNvPr id="4" name="Slide Number Placeholder 3"/>
          <p:cNvSpPr>
            <a:spLocks noGrp="1"/>
          </p:cNvSpPr>
          <p:nvPr>
            <p:ph type="sldNum" sz="quarter" idx="12"/>
          </p:nvPr>
        </p:nvSpPr>
        <p:spPr/>
        <p:txBody>
          <a:bodyPr/>
          <a:lstStyle/>
          <a:p>
            <a:fld id="{7801C79A-81F8-4B70-B67F-A0ABD0A3BB0A}" type="slidenum">
              <a:rPr lang="en-US" smtClean="0"/>
              <a:t>56</a:t>
            </a:fld>
            <a:endParaRPr lang="en-US"/>
          </a:p>
        </p:txBody>
      </p:sp>
    </p:spTree>
    <p:extLst>
      <p:ext uri="{BB962C8B-B14F-4D97-AF65-F5344CB8AC3E}">
        <p14:creationId xmlns:p14="http://schemas.microsoft.com/office/powerpoint/2010/main" val="9013050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Suites of Rooms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New changes, according to 19.2.5.7:</a:t>
            </a:r>
          </a:p>
          <a:p>
            <a:pPr lvl="1"/>
            <a:endParaRPr lang="en-US" sz="2600" dirty="0" smtClean="0"/>
          </a:p>
          <a:p>
            <a:pPr lvl="1"/>
            <a:r>
              <a:rPr lang="en-US" sz="2600" dirty="0" smtClean="0"/>
              <a:t>Non-sleeping suites must have an exit access to a corridor or to a horizontal exit</a:t>
            </a:r>
          </a:p>
          <a:p>
            <a:pPr lvl="1"/>
            <a:endParaRPr lang="en-US" sz="2600" dirty="0" smtClean="0"/>
          </a:p>
          <a:p>
            <a:pPr lvl="1"/>
            <a:r>
              <a:rPr lang="en-US" sz="2600" dirty="0" smtClean="0"/>
              <a:t>In non-sleeping suites, where two or more exit access doors are required, one of the exit access doors is permitted to an exit enclosure or exit door to the exterior</a:t>
            </a:r>
            <a:endParaRPr lang="en-US" sz="2600" dirty="0"/>
          </a:p>
        </p:txBody>
      </p:sp>
      <p:sp>
        <p:nvSpPr>
          <p:cNvPr id="4" name="Slide Number Placeholder 3"/>
          <p:cNvSpPr>
            <a:spLocks noGrp="1"/>
          </p:cNvSpPr>
          <p:nvPr>
            <p:ph type="sldNum" sz="quarter" idx="12"/>
          </p:nvPr>
        </p:nvSpPr>
        <p:spPr/>
        <p:txBody>
          <a:bodyPr/>
          <a:lstStyle/>
          <a:p>
            <a:fld id="{7801C79A-81F8-4B70-B67F-A0ABD0A3BB0A}" type="slidenum">
              <a:rPr lang="en-US" smtClean="0"/>
              <a:t>57</a:t>
            </a:fld>
            <a:endParaRPr lang="en-US"/>
          </a:p>
        </p:txBody>
      </p:sp>
    </p:spTree>
    <p:extLst>
      <p:ext uri="{BB962C8B-B14F-4D97-AF65-F5344CB8AC3E}">
        <p14:creationId xmlns:p14="http://schemas.microsoft.com/office/powerpoint/2010/main" val="10193888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Suites of Rooms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New changes, according to 19.2.5.7:</a:t>
            </a:r>
          </a:p>
          <a:p>
            <a:pPr lvl="1"/>
            <a:endParaRPr lang="en-US" sz="2600" dirty="0" smtClean="0"/>
          </a:p>
          <a:p>
            <a:pPr lvl="1"/>
            <a:r>
              <a:rPr lang="en-US" sz="2600" dirty="0" smtClean="0"/>
              <a:t>In non-sleeping suites that require two means of egress, one of the means of egress is permitted to be into another suite, provided the separation between the suites complies with corridor wall and door requirements </a:t>
            </a:r>
            <a:r>
              <a:rPr lang="en-US" sz="2000" dirty="0" smtClean="0"/>
              <a:t>(The adjacent suite is not considered an  intervening room)</a:t>
            </a:r>
          </a:p>
          <a:p>
            <a:pPr lvl="1"/>
            <a:r>
              <a:rPr lang="en-US" sz="2600" dirty="0" smtClean="0"/>
              <a:t>Travel distances within a non-sleeping suite to an exit access door is 100 feet </a:t>
            </a:r>
            <a:r>
              <a:rPr lang="en-US" sz="2000" dirty="0" smtClean="0"/>
              <a:t>(No limitations for intervening rooms)</a:t>
            </a:r>
            <a:endParaRPr lang="en-US" sz="2600" dirty="0"/>
          </a:p>
        </p:txBody>
      </p:sp>
      <p:sp>
        <p:nvSpPr>
          <p:cNvPr id="4" name="Slide Number Placeholder 3"/>
          <p:cNvSpPr>
            <a:spLocks noGrp="1"/>
          </p:cNvSpPr>
          <p:nvPr>
            <p:ph type="sldNum" sz="quarter" idx="12"/>
          </p:nvPr>
        </p:nvSpPr>
        <p:spPr/>
        <p:txBody>
          <a:bodyPr/>
          <a:lstStyle/>
          <a:p>
            <a:fld id="{7801C79A-81F8-4B70-B67F-A0ABD0A3BB0A}" type="slidenum">
              <a:rPr lang="en-US" smtClean="0"/>
              <a:t>58</a:t>
            </a:fld>
            <a:endParaRPr lang="en-US"/>
          </a:p>
        </p:txBody>
      </p:sp>
    </p:spTree>
    <p:extLst>
      <p:ext uri="{BB962C8B-B14F-4D97-AF65-F5344CB8AC3E}">
        <p14:creationId xmlns:p14="http://schemas.microsoft.com/office/powerpoint/2010/main" val="884991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Required to Comply:</a:t>
            </a:r>
            <a:endParaRPr lang="en-US" dirty="0"/>
          </a:p>
        </p:txBody>
      </p:sp>
      <p:sp>
        <p:nvSpPr>
          <p:cNvPr id="3" name="Content Placeholder 2"/>
          <p:cNvSpPr>
            <a:spLocks noGrp="1"/>
          </p:cNvSpPr>
          <p:nvPr>
            <p:ph idx="1"/>
          </p:nvPr>
        </p:nvSpPr>
        <p:spPr/>
        <p:txBody>
          <a:bodyPr>
            <a:normAutofit/>
          </a:bodyPr>
          <a:lstStyle/>
          <a:p>
            <a:r>
              <a:rPr lang="en-US" dirty="0" smtClean="0"/>
              <a:t>There are no real downsides to the new rules for suites of room</a:t>
            </a:r>
          </a:p>
          <a:p>
            <a:r>
              <a:rPr lang="en-US" dirty="0" smtClean="0"/>
              <a:t>Take advantage of suites of rooms in your hospital. Many hospitals still do not clearly understand the benefits</a:t>
            </a:r>
          </a:p>
          <a:p>
            <a:r>
              <a:rPr lang="en-US" dirty="0" smtClean="0"/>
              <a:t>Re-analyze your facility in light of the new rules to see if there are additional suites that could be created </a:t>
            </a:r>
          </a:p>
          <a:p>
            <a:r>
              <a:rPr lang="en-US" dirty="0" smtClean="0"/>
              <a:t>Work with a design professional since suites affect egressing</a:t>
            </a:r>
          </a:p>
        </p:txBody>
      </p:sp>
      <p:sp>
        <p:nvSpPr>
          <p:cNvPr id="4" name="Slide Number Placeholder 3"/>
          <p:cNvSpPr>
            <a:spLocks noGrp="1"/>
          </p:cNvSpPr>
          <p:nvPr>
            <p:ph type="sldNum" sz="quarter" idx="12"/>
          </p:nvPr>
        </p:nvSpPr>
        <p:spPr/>
        <p:txBody>
          <a:bodyPr/>
          <a:lstStyle/>
          <a:p>
            <a:fld id="{7801C79A-81F8-4B70-B67F-A0ABD0A3BB0A}" type="slidenum">
              <a:rPr lang="en-US" smtClean="0"/>
              <a:t>59</a:t>
            </a:fld>
            <a:endParaRPr lang="en-US"/>
          </a:p>
        </p:txBody>
      </p:sp>
    </p:spTree>
    <p:extLst>
      <p:ext uri="{BB962C8B-B14F-4D97-AF65-F5344CB8AC3E}">
        <p14:creationId xmlns:p14="http://schemas.microsoft.com/office/powerpoint/2010/main" val="2489587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Last Time…	</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a:p>
          <a:p>
            <a:pPr marL="0" indent="0">
              <a:buNone/>
            </a:pPr>
            <a:r>
              <a:rPr lang="en-US" dirty="0" smtClean="0"/>
              <a:t>Joint Commission and CMS were not on the same edition until March, 2003, but they have been ever since. Now that Joint Commission receives their deemed status from CMS (before 2009 they received it from Congress), they will always be on the same edition as CMS. </a:t>
            </a:r>
            <a:endParaRPr lang="en-US" sz="3200"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7801C79A-81F8-4B70-B67F-A0ABD0A3BB0A}" type="slidenum">
              <a:rPr lang="en-US" smtClean="0"/>
              <a:t>6</a:t>
            </a:fld>
            <a:endParaRPr lang="en-US"/>
          </a:p>
        </p:txBody>
      </p:sp>
    </p:spTree>
    <p:extLst>
      <p:ext uri="{BB962C8B-B14F-4D97-AF65-F5344CB8AC3E}">
        <p14:creationId xmlns:p14="http://schemas.microsoft.com/office/powerpoint/2010/main" val="27181041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Hazardous Areas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sz="3100" dirty="0" smtClean="0"/>
              <a:t>The Life Safety Code always had a ‘short-list’ of what a hazardous area is in a healthcare occupancy:</a:t>
            </a:r>
          </a:p>
          <a:p>
            <a:pPr lvl="1"/>
            <a:r>
              <a:rPr lang="en-US" sz="3100" dirty="0" smtClean="0"/>
              <a:t>Boiler and fuel fired rooms</a:t>
            </a:r>
          </a:p>
          <a:p>
            <a:pPr lvl="1"/>
            <a:r>
              <a:rPr lang="en-US" sz="3100" dirty="0" smtClean="0"/>
              <a:t>Central laundries larger than 100 ft²</a:t>
            </a:r>
          </a:p>
          <a:p>
            <a:pPr lvl="1"/>
            <a:r>
              <a:rPr lang="en-US" sz="3100" dirty="0" smtClean="0"/>
              <a:t>Paint shops</a:t>
            </a:r>
          </a:p>
          <a:p>
            <a:pPr lvl="1"/>
            <a:r>
              <a:rPr lang="en-US" sz="3100" dirty="0" smtClean="0"/>
              <a:t>Repair shops</a:t>
            </a:r>
          </a:p>
          <a:p>
            <a:pPr lvl="1"/>
            <a:r>
              <a:rPr lang="en-US" sz="3100" dirty="0" smtClean="0"/>
              <a:t>Soiled linen rooms</a:t>
            </a:r>
          </a:p>
          <a:p>
            <a:pPr lvl="1"/>
            <a:r>
              <a:rPr lang="en-US" sz="3100" dirty="0" smtClean="0"/>
              <a:t>Trash collection rooms</a:t>
            </a:r>
          </a:p>
          <a:p>
            <a:pPr lvl="1"/>
            <a:r>
              <a:rPr lang="en-US" sz="3100" dirty="0" smtClean="0"/>
              <a:t>Storage room greater than 50 ft² containing combustibles</a:t>
            </a:r>
          </a:p>
          <a:p>
            <a:pPr lvl="1"/>
            <a:r>
              <a:rPr lang="en-US" sz="3100" dirty="0" smtClean="0"/>
              <a:t>Laboratories containing flammables or combustibles in quantities less than ‘severe hazard’  </a:t>
            </a:r>
            <a:endParaRPr lang="en-US" sz="3100" dirty="0"/>
          </a:p>
        </p:txBody>
      </p:sp>
      <p:sp>
        <p:nvSpPr>
          <p:cNvPr id="4" name="Slide Number Placeholder 3"/>
          <p:cNvSpPr>
            <a:spLocks noGrp="1"/>
          </p:cNvSpPr>
          <p:nvPr>
            <p:ph type="sldNum" sz="quarter" idx="12"/>
          </p:nvPr>
        </p:nvSpPr>
        <p:spPr/>
        <p:txBody>
          <a:bodyPr/>
          <a:lstStyle/>
          <a:p>
            <a:fld id="{7801C79A-81F8-4B70-B67F-A0ABD0A3BB0A}" type="slidenum">
              <a:rPr lang="en-US" smtClean="0"/>
              <a:t>60</a:t>
            </a:fld>
            <a:endParaRPr lang="en-US"/>
          </a:p>
        </p:txBody>
      </p:sp>
    </p:spTree>
    <p:extLst>
      <p:ext uri="{BB962C8B-B14F-4D97-AF65-F5344CB8AC3E}">
        <p14:creationId xmlns:p14="http://schemas.microsoft.com/office/powerpoint/2010/main" val="17540211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Hazardous Areas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Here’s what changed for the 2012 edition, according to section 19.3.2.1.5:</a:t>
            </a:r>
          </a:p>
          <a:p>
            <a:pPr lvl="1"/>
            <a:endParaRPr lang="en-US" sz="2600" dirty="0" smtClean="0"/>
          </a:p>
          <a:p>
            <a:pPr lvl="1"/>
            <a:r>
              <a:rPr lang="en-US" sz="2600" dirty="0" smtClean="0"/>
              <a:t>Soiled linen rooms containing no more than 64 gallons of soiled linen are not considered hazardous</a:t>
            </a:r>
          </a:p>
          <a:p>
            <a:pPr lvl="1"/>
            <a:r>
              <a:rPr lang="en-US" sz="2600" dirty="0" smtClean="0"/>
              <a:t>Trash collection rooms are now defined as ‘Rooms with collected trash’ and are not considered hazardous if they contain no more than 64 gallons of trash</a:t>
            </a:r>
            <a:endParaRPr lang="en-US" sz="2600" dirty="0"/>
          </a:p>
        </p:txBody>
      </p:sp>
      <p:sp>
        <p:nvSpPr>
          <p:cNvPr id="4" name="Slide Number Placeholder 3"/>
          <p:cNvSpPr>
            <a:spLocks noGrp="1"/>
          </p:cNvSpPr>
          <p:nvPr>
            <p:ph type="sldNum" sz="quarter" idx="12"/>
          </p:nvPr>
        </p:nvSpPr>
        <p:spPr/>
        <p:txBody>
          <a:bodyPr/>
          <a:lstStyle/>
          <a:p>
            <a:fld id="{7801C79A-81F8-4B70-B67F-A0ABD0A3BB0A}" type="slidenum">
              <a:rPr lang="en-US" smtClean="0"/>
              <a:t>61</a:t>
            </a:fld>
            <a:endParaRPr lang="en-US"/>
          </a:p>
        </p:txBody>
      </p:sp>
    </p:spTree>
    <p:extLst>
      <p:ext uri="{BB962C8B-B14F-4D97-AF65-F5344CB8AC3E}">
        <p14:creationId xmlns:p14="http://schemas.microsoft.com/office/powerpoint/2010/main" val="18556419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Hazardous Areas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Additional changes involving hazardous rooms:</a:t>
            </a:r>
          </a:p>
          <a:p>
            <a:pPr lvl="1"/>
            <a:endParaRPr lang="en-US" sz="2600" dirty="0" smtClean="0"/>
          </a:p>
          <a:p>
            <a:pPr lvl="1"/>
            <a:r>
              <a:rPr lang="en-US" sz="2400" dirty="0" smtClean="0"/>
              <a:t>Gift shops have been removed                                                                             from the definition of hazardous                                                            rooms, and only the gift shop                                                                      storage room would be considered                                                                   hazardous if it exceeds 50 ft² and                                                                           contains combustibles </a:t>
            </a:r>
          </a:p>
          <a:p>
            <a:pPr lvl="1"/>
            <a:r>
              <a:rPr lang="en-US" sz="2400" dirty="0" smtClean="0"/>
              <a:t>Section 19.3.2.5.5 specifically says cooking facilities that comply with section 9.2.3 (and NFPA 96) on fire safety features no longer has to be considered a hazardous area</a:t>
            </a:r>
            <a:endParaRPr lang="en-US" sz="2400" dirty="0"/>
          </a:p>
        </p:txBody>
      </p:sp>
      <p:sp>
        <p:nvSpPr>
          <p:cNvPr id="4" name="Slide Number Placeholder 3"/>
          <p:cNvSpPr>
            <a:spLocks noGrp="1"/>
          </p:cNvSpPr>
          <p:nvPr>
            <p:ph type="sldNum" sz="quarter" idx="12"/>
          </p:nvPr>
        </p:nvSpPr>
        <p:spPr/>
        <p:txBody>
          <a:bodyPr/>
          <a:lstStyle/>
          <a:p>
            <a:fld id="{7801C79A-81F8-4B70-B67F-A0ABD0A3BB0A}" type="slidenum">
              <a:rPr lang="en-US" smtClean="0"/>
              <a:t>62</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417536"/>
            <a:ext cx="3067051" cy="23002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62121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Hazardous Areas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Additional changes involving hazardous rooms:</a:t>
            </a:r>
          </a:p>
          <a:p>
            <a:pPr lvl="1"/>
            <a:endParaRPr lang="en-US" sz="2600" dirty="0" smtClean="0"/>
          </a:p>
          <a:p>
            <a:pPr lvl="1"/>
            <a:r>
              <a:rPr lang="en-US" sz="2600" dirty="0" smtClean="0"/>
              <a:t>Section 43.7.1.2 (2) allows a change in use of a space (such as taking a patient room out of service and making it a supply room with combustibles) in existing healthcare occupancies that is protected throughout by an automatic sprinkler system, to not have to meet new construction requirements for hazardous rooms, provided it does not exceed 250 ft² and it meets the provisions for existing hazardous rooms</a:t>
            </a:r>
            <a:endParaRPr lang="en-US" sz="2600" dirty="0"/>
          </a:p>
        </p:txBody>
      </p:sp>
      <p:sp>
        <p:nvSpPr>
          <p:cNvPr id="4" name="Slide Number Placeholder 3"/>
          <p:cNvSpPr>
            <a:spLocks noGrp="1"/>
          </p:cNvSpPr>
          <p:nvPr>
            <p:ph type="sldNum" sz="quarter" idx="12"/>
          </p:nvPr>
        </p:nvSpPr>
        <p:spPr/>
        <p:txBody>
          <a:bodyPr/>
          <a:lstStyle/>
          <a:p>
            <a:fld id="{7801C79A-81F8-4B70-B67F-A0ABD0A3BB0A}" type="slidenum">
              <a:rPr lang="en-US" smtClean="0"/>
              <a:t>63</a:t>
            </a:fld>
            <a:endParaRPr lang="en-US"/>
          </a:p>
        </p:txBody>
      </p:sp>
    </p:spTree>
    <p:extLst>
      <p:ext uri="{BB962C8B-B14F-4D97-AF65-F5344CB8AC3E}">
        <p14:creationId xmlns:p14="http://schemas.microsoft.com/office/powerpoint/2010/main" val="3415144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Hazardous Areas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Additional changes involving hazardous rooms:</a:t>
            </a:r>
          </a:p>
          <a:p>
            <a:pPr lvl="1"/>
            <a:endParaRPr lang="en-US" sz="2600" dirty="0" smtClean="0"/>
          </a:p>
          <a:p>
            <a:pPr lvl="1"/>
            <a:r>
              <a:rPr lang="en-US" sz="2600" dirty="0" smtClean="0"/>
              <a:t>This means section 43.7.1.2 (2) would require the space to have smoke resistant partitions, and smoke resistant doors that are self-closing, provided the building is fully protected with sprinklers</a:t>
            </a:r>
          </a:p>
          <a:p>
            <a:pPr lvl="1"/>
            <a:r>
              <a:rPr lang="en-US" sz="2600" dirty="0" smtClean="0"/>
              <a:t>The sprinkler design criteria would have to be checked to make sure it meets ‘ordinary hazard’ designation </a:t>
            </a:r>
            <a:endParaRPr lang="en-US" sz="2600" dirty="0"/>
          </a:p>
        </p:txBody>
      </p:sp>
      <p:sp>
        <p:nvSpPr>
          <p:cNvPr id="4" name="Slide Number Placeholder 3"/>
          <p:cNvSpPr>
            <a:spLocks noGrp="1"/>
          </p:cNvSpPr>
          <p:nvPr>
            <p:ph type="sldNum" sz="quarter" idx="12"/>
          </p:nvPr>
        </p:nvSpPr>
        <p:spPr/>
        <p:txBody>
          <a:bodyPr/>
          <a:lstStyle/>
          <a:p>
            <a:fld id="{7801C79A-81F8-4B70-B67F-A0ABD0A3BB0A}" type="slidenum">
              <a:rPr lang="en-US" smtClean="0"/>
              <a:t>64</a:t>
            </a:fld>
            <a:endParaRPr lang="en-US"/>
          </a:p>
        </p:txBody>
      </p:sp>
    </p:spTree>
    <p:extLst>
      <p:ext uri="{BB962C8B-B14F-4D97-AF65-F5344CB8AC3E}">
        <p14:creationId xmlns:p14="http://schemas.microsoft.com/office/powerpoint/2010/main" val="2720734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Required to Comply:</a:t>
            </a:r>
            <a:endParaRPr lang="en-US" dirty="0"/>
          </a:p>
        </p:txBody>
      </p:sp>
      <p:sp>
        <p:nvSpPr>
          <p:cNvPr id="3" name="Content Placeholder 2"/>
          <p:cNvSpPr>
            <a:spLocks noGrp="1"/>
          </p:cNvSpPr>
          <p:nvPr>
            <p:ph idx="1"/>
          </p:nvPr>
        </p:nvSpPr>
        <p:spPr/>
        <p:txBody>
          <a:bodyPr>
            <a:normAutofit/>
          </a:bodyPr>
          <a:lstStyle/>
          <a:p>
            <a:r>
              <a:rPr lang="en-US" dirty="0" smtClean="0"/>
              <a:t>It could be difficult to enforce the 64 gallon limit for containers in soiled linen and trash collection rooms</a:t>
            </a:r>
          </a:p>
          <a:p>
            <a:endParaRPr lang="en-US" dirty="0"/>
          </a:p>
          <a:p>
            <a:r>
              <a:rPr lang="en-US" dirty="0" smtClean="0"/>
              <a:t>If the existing spaces meet the requirements for hazardous areas it might be best to maintain them as such</a:t>
            </a:r>
            <a:endParaRPr lang="en-US" dirty="0"/>
          </a:p>
        </p:txBody>
      </p:sp>
      <p:sp>
        <p:nvSpPr>
          <p:cNvPr id="4" name="Slide Number Placeholder 3"/>
          <p:cNvSpPr>
            <a:spLocks noGrp="1"/>
          </p:cNvSpPr>
          <p:nvPr>
            <p:ph type="sldNum" sz="quarter" idx="12"/>
          </p:nvPr>
        </p:nvSpPr>
        <p:spPr/>
        <p:txBody>
          <a:bodyPr/>
          <a:lstStyle/>
          <a:p>
            <a:fld id="{7801C79A-81F8-4B70-B67F-A0ABD0A3BB0A}" type="slidenum">
              <a:rPr lang="en-US" smtClean="0"/>
              <a:t>65</a:t>
            </a:fld>
            <a:endParaRPr lang="en-US"/>
          </a:p>
        </p:txBody>
      </p:sp>
    </p:spTree>
    <p:extLst>
      <p:ext uri="{BB962C8B-B14F-4D97-AF65-F5344CB8AC3E}">
        <p14:creationId xmlns:p14="http://schemas.microsoft.com/office/powerpoint/2010/main" val="1491780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Cooking Facilities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2012 edition has new sections on cooking equipment which is focused towards nursing homes. </a:t>
            </a:r>
            <a:endParaRPr lang="en-US" dirty="0"/>
          </a:p>
          <a:p>
            <a:pPr marL="0" indent="0">
              <a:buNone/>
            </a:pPr>
            <a:r>
              <a:rPr lang="en-US" sz="2600" dirty="0" smtClean="0"/>
              <a:t>Section 19.3.2.5.2 allows residential                                               cooking equipment that is used for                                                  food warming or ‘limited cooking’                                                                        not to have to comply with NFPA 96                                                                                             (such as exhaust hoods), and the                                                                              area is not considered a hazardous                                                        area</a:t>
            </a:r>
          </a:p>
        </p:txBody>
      </p:sp>
      <p:sp>
        <p:nvSpPr>
          <p:cNvPr id="4" name="Slide Number Placeholder 3"/>
          <p:cNvSpPr>
            <a:spLocks noGrp="1"/>
          </p:cNvSpPr>
          <p:nvPr>
            <p:ph type="sldNum" sz="quarter" idx="12"/>
          </p:nvPr>
        </p:nvSpPr>
        <p:spPr/>
        <p:txBody>
          <a:bodyPr/>
          <a:lstStyle/>
          <a:p>
            <a:fld id="{7801C79A-81F8-4B70-B67F-A0ABD0A3BB0A}" type="slidenum">
              <a:rPr lang="en-US" smtClean="0"/>
              <a:t>66</a:t>
            </a:fld>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9085" y="3429000"/>
            <a:ext cx="2867715" cy="2105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48383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Cooking Facilities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Other new sections permit small cooking areas that are limited to preparing meals for no more than 30 persons to either be open to the corridor, or not be required to comply with NFPA 96</a:t>
            </a:r>
          </a:p>
          <a:p>
            <a:pPr marL="0" indent="0">
              <a:buNone/>
            </a:pPr>
            <a:endParaRPr lang="en-US" dirty="0"/>
          </a:p>
          <a:p>
            <a:pPr marL="0" indent="0">
              <a:buNone/>
            </a:pPr>
            <a:r>
              <a:rPr lang="en-US" dirty="0" smtClean="0"/>
              <a:t>However, there are heavy restrictions on how the cooking equipment is arranged and used.</a:t>
            </a:r>
          </a:p>
        </p:txBody>
      </p:sp>
      <p:sp>
        <p:nvSpPr>
          <p:cNvPr id="4" name="Slide Number Placeholder 3"/>
          <p:cNvSpPr>
            <a:spLocks noGrp="1"/>
          </p:cNvSpPr>
          <p:nvPr>
            <p:ph type="sldNum" sz="quarter" idx="12"/>
          </p:nvPr>
        </p:nvSpPr>
        <p:spPr/>
        <p:txBody>
          <a:bodyPr/>
          <a:lstStyle/>
          <a:p>
            <a:fld id="{7801C79A-81F8-4B70-B67F-A0ABD0A3BB0A}" type="slidenum">
              <a:rPr lang="en-US" smtClean="0"/>
              <a:t>67</a:t>
            </a:fld>
            <a:endParaRPr lang="en-US"/>
          </a:p>
        </p:txBody>
      </p:sp>
    </p:spTree>
    <p:extLst>
      <p:ext uri="{BB962C8B-B14F-4D97-AF65-F5344CB8AC3E}">
        <p14:creationId xmlns:p14="http://schemas.microsoft.com/office/powerpoint/2010/main" val="41734277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Required to Comply:</a:t>
            </a:r>
            <a:endParaRPr lang="en-US" dirty="0"/>
          </a:p>
        </p:txBody>
      </p:sp>
      <p:sp>
        <p:nvSpPr>
          <p:cNvPr id="3" name="Content Placeholder 2"/>
          <p:cNvSpPr>
            <a:spLocks noGrp="1"/>
          </p:cNvSpPr>
          <p:nvPr>
            <p:ph idx="1"/>
          </p:nvPr>
        </p:nvSpPr>
        <p:spPr/>
        <p:txBody>
          <a:bodyPr>
            <a:normAutofit/>
          </a:bodyPr>
          <a:lstStyle/>
          <a:p>
            <a:r>
              <a:rPr lang="en-US" dirty="0" smtClean="0"/>
              <a:t>This change on cooking facilities in the 2012 LSC was made for the benefit of nursing homes and long term care facilities</a:t>
            </a:r>
          </a:p>
          <a:p>
            <a:endParaRPr lang="en-US" dirty="0" smtClean="0"/>
          </a:p>
          <a:p>
            <a:r>
              <a:rPr lang="en-US" dirty="0" smtClean="0"/>
              <a:t>The change was made in the healthcare occupancy chapter so it does apply to hospitals, although it is not expected that hospitals would be interested in this change</a:t>
            </a:r>
            <a:endParaRPr lang="en-US" dirty="0"/>
          </a:p>
        </p:txBody>
      </p:sp>
      <p:sp>
        <p:nvSpPr>
          <p:cNvPr id="4" name="Slide Number Placeholder 3"/>
          <p:cNvSpPr>
            <a:spLocks noGrp="1"/>
          </p:cNvSpPr>
          <p:nvPr>
            <p:ph type="sldNum" sz="quarter" idx="12"/>
          </p:nvPr>
        </p:nvSpPr>
        <p:spPr/>
        <p:txBody>
          <a:bodyPr/>
          <a:lstStyle/>
          <a:p>
            <a:fld id="{7801C79A-81F8-4B70-B67F-A0ABD0A3BB0A}" type="slidenum">
              <a:rPr lang="en-US" smtClean="0"/>
              <a:t>68</a:t>
            </a:fld>
            <a:endParaRPr lang="en-US"/>
          </a:p>
        </p:txBody>
      </p:sp>
    </p:spTree>
    <p:extLst>
      <p:ext uri="{BB962C8B-B14F-4D97-AF65-F5344CB8AC3E}">
        <p14:creationId xmlns:p14="http://schemas.microsoft.com/office/powerpoint/2010/main" val="10597083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Alcohol Based Hand-Rub Dispensers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Section 19.3.2.6 is a new section on ABHR dispensers which was not in the 2000 edition</a:t>
            </a:r>
            <a:endParaRPr lang="en-US" sz="2400" dirty="0" smtClean="0"/>
          </a:p>
          <a:p>
            <a:pPr lvl="1"/>
            <a:r>
              <a:rPr lang="en-US" sz="2600" dirty="0" smtClean="0"/>
              <a:t>Aerosol foam dispensers                                                               limited to 18 oz. are now                                                      permitted </a:t>
            </a:r>
          </a:p>
          <a:p>
            <a:pPr lvl="1"/>
            <a:r>
              <a:rPr lang="en-US" sz="2600" dirty="0" smtClean="0"/>
              <a:t>The ABHR solution is not                                                    permitted to exceed 95 %                                                          alcohol content by volume</a:t>
            </a:r>
          </a:p>
          <a:p>
            <a:pPr lvl="1"/>
            <a:endParaRPr lang="en-US" sz="2400" dirty="0" smtClean="0"/>
          </a:p>
          <a:p>
            <a:pPr lvl="1"/>
            <a:endParaRPr lang="en-US" sz="2400" dirty="0"/>
          </a:p>
        </p:txBody>
      </p:sp>
      <p:sp>
        <p:nvSpPr>
          <p:cNvPr id="5" name="Slide Number Placeholder 4"/>
          <p:cNvSpPr>
            <a:spLocks noGrp="1"/>
          </p:cNvSpPr>
          <p:nvPr>
            <p:ph type="sldNum" sz="quarter" idx="12"/>
          </p:nvPr>
        </p:nvSpPr>
        <p:spPr/>
        <p:txBody>
          <a:bodyPr/>
          <a:lstStyle/>
          <a:p>
            <a:fld id="{7801C79A-81F8-4B70-B67F-A0ABD0A3BB0A}" type="slidenum">
              <a:rPr lang="en-US" smtClean="0"/>
              <a:t>69</a:t>
            </a:fld>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8636" r="30607"/>
          <a:stretch/>
        </p:blipFill>
        <p:spPr>
          <a:xfrm>
            <a:off x="5638800" y="2590800"/>
            <a:ext cx="2070485" cy="381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35010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Last Time…	</a:t>
            </a: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a:p>
          <a:p>
            <a:pPr marL="0" indent="0">
              <a:buNone/>
            </a:pPr>
            <a:r>
              <a:rPr lang="en-US" dirty="0" smtClean="0"/>
              <a:t>Likewise, Healthcare Facilities Accreditation Program (HFAP) and </a:t>
            </a:r>
            <a:r>
              <a:rPr lang="en-US" dirty="0" err="1" smtClean="0"/>
              <a:t>Det</a:t>
            </a:r>
            <a:r>
              <a:rPr lang="en-US" dirty="0" smtClean="0"/>
              <a:t> Norske </a:t>
            </a:r>
            <a:r>
              <a:rPr lang="en-US" dirty="0" err="1" smtClean="0"/>
              <a:t>Veritas</a:t>
            </a:r>
            <a:r>
              <a:rPr lang="en-US" dirty="0" smtClean="0"/>
              <a:t> (DNV) are also on the same edition as CMS. </a:t>
            </a:r>
          </a:p>
          <a:p>
            <a:pPr marL="0" indent="0">
              <a:buNone/>
            </a:pPr>
            <a:endParaRPr lang="en-US" sz="3200" dirty="0"/>
          </a:p>
          <a:p>
            <a:pPr marL="0" indent="0">
              <a:buNone/>
            </a:pPr>
            <a:r>
              <a:rPr lang="en-US" dirty="0" smtClean="0"/>
              <a:t>All of the Accreditation Organizations will move with CMS to the 2012 edition, when CMS finally adopts it.  (No indication as to when…).</a:t>
            </a:r>
            <a:endParaRPr lang="en-US" sz="3200"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7801C79A-81F8-4B70-B67F-A0ABD0A3BB0A}" type="slidenum">
              <a:rPr lang="en-US" smtClean="0"/>
              <a:t>7</a:t>
            </a:fld>
            <a:endParaRPr lang="en-US"/>
          </a:p>
        </p:txBody>
      </p:sp>
    </p:spTree>
    <p:extLst>
      <p:ext uri="{BB962C8B-B14F-4D97-AF65-F5344CB8AC3E}">
        <p14:creationId xmlns:p14="http://schemas.microsoft.com/office/powerpoint/2010/main" val="41014507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Alcohol Based Hand-Rub Dispensers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Additional changes on ABHR dispensers…</a:t>
            </a:r>
            <a:endParaRPr lang="en-US" sz="2400" dirty="0" smtClean="0"/>
          </a:p>
          <a:p>
            <a:pPr lvl="1"/>
            <a:r>
              <a:rPr lang="en-US" sz="2600" u="sng" dirty="0" smtClean="0"/>
              <a:t>One</a:t>
            </a:r>
            <a:r>
              <a:rPr lang="en-US" sz="2600" dirty="0" smtClean="0"/>
              <a:t> dispenser located inside                                                                        a patient room or suite is not                                                                    included in the aggregate total                                                         per smoke compartment</a:t>
            </a:r>
          </a:p>
          <a:p>
            <a:pPr lvl="1"/>
            <a:r>
              <a:rPr lang="en-US" sz="2600" dirty="0" smtClean="0"/>
              <a:t>Dispensers are required to have                                                            1 inch clearance, side-to-side and                                         not allowed to be mounted over                                                       ignition sources</a:t>
            </a:r>
          </a:p>
          <a:p>
            <a:pPr lvl="1"/>
            <a:endParaRPr lang="en-US" sz="2400" dirty="0" smtClean="0"/>
          </a:p>
          <a:p>
            <a:pPr lvl="1"/>
            <a:endParaRPr lang="en-US" sz="2400" dirty="0"/>
          </a:p>
        </p:txBody>
      </p:sp>
      <p:sp>
        <p:nvSpPr>
          <p:cNvPr id="5" name="Slide Number Placeholder 4"/>
          <p:cNvSpPr>
            <a:spLocks noGrp="1"/>
          </p:cNvSpPr>
          <p:nvPr>
            <p:ph type="sldNum" sz="quarter" idx="12"/>
          </p:nvPr>
        </p:nvSpPr>
        <p:spPr/>
        <p:txBody>
          <a:bodyPr/>
          <a:lstStyle/>
          <a:p>
            <a:fld id="{7801C79A-81F8-4B70-B67F-A0ABD0A3BB0A}" type="slidenum">
              <a:rPr lang="en-US" smtClean="0"/>
              <a:t>70</a:t>
            </a:fld>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3175" r="37778" b="11534"/>
          <a:stretch/>
        </p:blipFill>
        <p:spPr>
          <a:xfrm>
            <a:off x="6629400" y="2133600"/>
            <a:ext cx="1755387" cy="40095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519354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Alcohol Based Hand-Rub Dispensers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Section 21.3.2.6 now allows ABHR dispensers in corridors of Ambulatory Care Occupancies</a:t>
            </a:r>
            <a:endParaRPr lang="en-US" sz="2400" dirty="0" smtClean="0"/>
          </a:p>
          <a:p>
            <a:pPr lvl="1"/>
            <a:endParaRPr lang="en-US" sz="2600" dirty="0" smtClean="0"/>
          </a:p>
          <a:p>
            <a:pPr lvl="1"/>
            <a:endParaRPr lang="en-US" sz="2400" dirty="0"/>
          </a:p>
        </p:txBody>
      </p:sp>
      <p:sp>
        <p:nvSpPr>
          <p:cNvPr id="4" name="Slide Number Placeholder 3"/>
          <p:cNvSpPr>
            <a:spLocks noGrp="1"/>
          </p:cNvSpPr>
          <p:nvPr>
            <p:ph type="sldNum" sz="quarter" idx="12"/>
          </p:nvPr>
        </p:nvSpPr>
        <p:spPr/>
        <p:txBody>
          <a:bodyPr/>
          <a:lstStyle/>
          <a:p>
            <a:fld id="{7801C79A-81F8-4B70-B67F-A0ABD0A3BB0A}" type="slidenum">
              <a:rPr lang="en-US" smtClean="0"/>
              <a:t>71</a:t>
            </a:fld>
            <a:endParaRPr lang="en-US"/>
          </a:p>
        </p:txBody>
      </p:sp>
    </p:spTree>
    <p:extLst>
      <p:ext uri="{BB962C8B-B14F-4D97-AF65-F5344CB8AC3E}">
        <p14:creationId xmlns:p14="http://schemas.microsoft.com/office/powerpoint/2010/main" val="81593765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Action Required to Comply:</a:t>
            </a:r>
            <a:endParaRPr lang="en-US" dirty="0"/>
          </a:p>
        </p:txBody>
      </p:sp>
      <p:sp>
        <p:nvSpPr>
          <p:cNvPr id="3" name="Content Placeholder 2"/>
          <p:cNvSpPr>
            <a:spLocks noGrp="1"/>
          </p:cNvSpPr>
          <p:nvPr>
            <p:ph idx="1"/>
          </p:nvPr>
        </p:nvSpPr>
        <p:spPr/>
        <p:txBody>
          <a:bodyPr>
            <a:normAutofit/>
          </a:bodyPr>
          <a:lstStyle/>
          <a:p>
            <a:r>
              <a:rPr lang="en-US" sz="3000" dirty="0"/>
              <a:t>However, there is still nothing in Chapter 39 that would permit ABHR dispensers in Business Occupancies</a:t>
            </a:r>
          </a:p>
          <a:p>
            <a:endParaRPr lang="en-US" sz="3000" dirty="0" smtClean="0"/>
          </a:p>
          <a:p>
            <a:r>
              <a:rPr lang="en-US" sz="3000" dirty="0" smtClean="0"/>
              <a:t>In </a:t>
            </a:r>
            <a:r>
              <a:rPr lang="en-US" sz="3000" dirty="0"/>
              <a:t>fact, section 8.7.3.2 prohibits flammable liquids in locations that would jeopardize egress</a:t>
            </a:r>
            <a:endParaRPr lang="en-US" dirty="0"/>
          </a:p>
          <a:p>
            <a:endParaRPr lang="en-US" sz="2400" dirty="0" smtClean="0"/>
          </a:p>
          <a:p>
            <a:pPr lvl="1"/>
            <a:endParaRPr lang="en-US" sz="2400" dirty="0"/>
          </a:p>
        </p:txBody>
      </p:sp>
      <p:sp>
        <p:nvSpPr>
          <p:cNvPr id="4" name="Slide Number Placeholder 3"/>
          <p:cNvSpPr>
            <a:spLocks noGrp="1"/>
          </p:cNvSpPr>
          <p:nvPr>
            <p:ph type="sldNum" sz="quarter" idx="12"/>
          </p:nvPr>
        </p:nvSpPr>
        <p:spPr/>
        <p:txBody>
          <a:bodyPr/>
          <a:lstStyle/>
          <a:p>
            <a:fld id="{7801C79A-81F8-4B70-B67F-A0ABD0A3BB0A}" type="slidenum">
              <a:rPr lang="en-US" smtClean="0"/>
              <a:t>72</a:t>
            </a:fld>
            <a:endParaRPr lang="en-US"/>
          </a:p>
        </p:txBody>
      </p:sp>
    </p:spTree>
    <p:extLst>
      <p:ext uri="{BB962C8B-B14F-4D97-AF65-F5344CB8AC3E}">
        <p14:creationId xmlns:p14="http://schemas.microsoft.com/office/powerpoint/2010/main" val="734178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Sprinklers</a:t>
            </a:r>
            <a:endParaRPr lang="en-US" dirty="0"/>
          </a:p>
        </p:txBody>
      </p:sp>
      <p:sp>
        <p:nvSpPr>
          <p:cNvPr id="3" name="Content Placeholder 2"/>
          <p:cNvSpPr>
            <a:spLocks noGrp="1"/>
          </p:cNvSpPr>
          <p:nvPr>
            <p:ph idx="1"/>
          </p:nvPr>
        </p:nvSpPr>
        <p:spPr/>
        <p:txBody>
          <a:bodyPr/>
          <a:lstStyle/>
          <a:p>
            <a:pPr marL="0" indent="0">
              <a:buNone/>
            </a:pPr>
            <a:r>
              <a:rPr lang="en-US" dirty="0" smtClean="0"/>
              <a:t>We all know that </a:t>
            </a:r>
            <a:r>
              <a:rPr lang="en-US" u="sng" dirty="0" smtClean="0"/>
              <a:t>new</a:t>
            </a:r>
            <a:r>
              <a:rPr lang="en-US" dirty="0" smtClean="0"/>
              <a:t> healthcare construction must be protected with automatic sprinklers. Previously in the 2000 edition, existing healthcare occupancies only had to be protected by sprinklers if they met the following parameters:</a:t>
            </a:r>
          </a:p>
          <a:p>
            <a:pPr lvl="1"/>
            <a:r>
              <a:rPr lang="en-US" sz="2600" dirty="0" smtClean="0"/>
              <a:t>If the Construction Type required it</a:t>
            </a:r>
          </a:p>
          <a:p>
            <a:pPr lvl="1"/>
            <a:r>
              <a:rPr lang="en-US" sz="2600" dirty="0" smtClean="0"/>
              <a:t>If the facility was being renovated or remodeled, then just the renovated area had to be sprinklered</a:t>
            </a:r>
            <a:endParaRPr lang="en-US" sz="2600" dirty="0"/>
          </a:p>
        </p:txBody>
      </p:sp>
      <p:sp>
        <p:nvSpPr>
          <p:cNvPr id="4" name="Slide Number Placeholder 3"/>
          <p:cNvSpPr>
            <a:spLocks noGrp="1"/>
          </p:cNvSpPr>
          <p:nvPr>
            <p:ph type="sldNum" sz="quarter" idx="12"/>
          </p:nvPr>
        </p:nvSpPr>
        <p:spPr/>
        <p:txBody>
          <a:bodyPr/>
          <a:lstStyle/>
          <a:p>
            <a:fld id="{7801C79A-81F8-4B70-B67F-A0ABD0A3BB0A}" type="slidenum">
              <a:rPr lang="en-US" smtClean="0"/>
              <a:t>73</a:t>
            </a:fld>
            <a:endParaRPr lang="en-US"/>
          </a:p>
        </p:txBody>
      </p:sp>
    </p:spTree>
    <p:extLst>
      <p:ext uri="{BB962C8B-B14F-4D97-AF65-F5344CB8AC3E}">
        <p14:creationId xmlns:p14="http://schemas.microsoft.com/office/powerpoint/2010/main" val="306973467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Sprinklers</a:t>
            </a:r>
            <a:endParaRPr lang="en-US" dirty="0"/>
          </a:p>
        </p:txBody>
      </p:sp>
      <p:sp>
        <p:nvSpPr>
          <p:cNvPr id="3" name="Content Placeholder 2"/>
          <p:cNvSpPr>
            <a:spLocks noGrp="1"/>
          </p:cNvSpPr>
          <p:nvPr>
            <p:ph idx="1"/>
          </p:nvPr>
        </p:nvSpPr>
        <p:spPr/>
        <p:txBody>
          <a:bodyPr/>
          <a:lstStyle/>
          <a:p>
            <a:pPr marL="0" indent="0">
              <a:buNone/>
            </a:pPr>
            <a:r>
              <a:rPr lang="en-US" dirty="0" smtClean="0"/>
              <a:t>Now, there are new sections of the </a:t>
            </a:r>
            <a:r>
              <a:rPr lang="en-US" u="sng" dirty="0" smtClean="0"/>
              <a:t>existing</a:t>
            </a:r>
            <a:r>
              <a:rPr lang="en-US" dirty="0" smtClean="0"/>
              <a:t> healthcare chapter that requires sprinklers in existing facilities:</a:t>
            </a:r>
          </a:p>
          <a:p>
            <a:pPr lvl="1"/>
            <a:r>
              <a:rPr lang="en-US" sz="2600" dirty="0" smtClean="0"/>
              <a:t>19.3.5.1 requires existing nursing homes to be fully protected with sprinklers </a:t>
            </a:r>
            <a:r>
              <a:rPr lang="en-US" sz="2000" dirty="0" smtClean="0"/>
              <a:t>(Certain areas of Type I and Type II Construction facilities are permitted to have alternative measures)</a:t>
            </a:r>
          </a:p>
          <a:p>
            <a:pPr lvl="1"/>
            <a:r>
              <a:rPr lang="en-US" sz="2600" dirty="0" smtClean="0"/>
              <a:t>19.3.5.2 (and 19.4.2) requires existing high-rise healthcare occupancies to be fully protected with automatic sprinklers within 12 years of the adoption of the 2012 edition</a:t>
            </a:r>
            <a:r>
              <a:rPr lang="en-US" sz="2000" dirty="0" smtClean="0"/>
              <a:t> (Includes hospitals as well as nursing homes) </a:t>
            </a:r>
            <a:endParaRPr lang="en-US" sz="2600" dirty="0"/>
          </a:p>
        </p:txBody>
      </p:sp>
      <p:sp>
        <p:nvSpPr>
          <p:cNvPr id="4" name="Slide Number Placeholder 3"/>
          <p:cNvSpPr>
            <a:spLocks noGrp="1"/>
          </p:cNvSpPr>
          <p:nvPr>
            <p:ph type="sldNum" sz="quarter" idx="12"/>
          </p:nvPr>
        </p:nvSpPr>
        <p:spPr/>
        <p:txBody>
          <a:bodyPr/>
          <a:lstStyle/>
          <a:p>
            <a:fld id="{7801C79A-81F8-4B70-B67F-A0ABD0A3BB0A}" type="slidenum">
              <a:rPr lang="en-US" smtClean="0"/>
              <a:t>74</a:t>
            </a:fld>
            <a:endParaRPr lang="en-US"/>
          </a:p>
        </p:txBody>
      </p:sp>
    </p:spTree>
    <p:extLst>
      <p:ext uri="{BB962C8B-B14F-4D97-AF65-F5344CB8AC3E}">
        <p14:creationId xmlns:p14="http://schemas.microsoft.com/office/powerpoint/2010/main" val="29413340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Sprinklers</a:t>
            </a:r>
            <a:endParaRPr lang="en-US" dirty="0"/>
          </a:p>
        </p:txBody>
      </p:sp>
      <p:sp>
        <p:nvSpPr>
          <p:cNvPr id="3" name="Content Placeholder 2"/>
          <p:cNvSpPr>
            <a:spLocks noGrp="1"/>
          </p:cNvSpPr>
          <p:nvPr>
            <p:ph idx="1"/>
          </p:nvPr>
        </p:nvSpPr>
        <p:spPr/>
        <p:txBody>
          <a:bodyPr/>
          <a:lstStyle/>
          <a:p>
            <a:pPr marL="0" indent="0">
              <a:buNone/>
            </a:pPr>
            <a:r>
              <a:rPr lang="en-US" dirty="0" smtClean="0"/>
              <a:t>A high-rise facility is defined as:</a:t>
            </a:r>
          </a:p>
          <a:p>
            <a:pPr lvl="1"/>
            <a:r>
              <a:rPr lang="en-US" sz="2600" i="1" dirty="0" smtClean="0"/>
              <a:t>“A building where the floor of an occupiable story is greater than 75 feet above the lowest level of fire department vehicle access.”</a:t>
            </a:r>
          </a:p>
          <a:p>
            <a:pPr lvl="1"/>
            <a:r>
              <a:rPr lang="en-US" sz="2600" dirty="0" smtClean="0"/>
              <a:t>Check your facility                                                                               to see if it is                                                                                        considered a high-rise                                                                           facility.</a:t>
            </a:r>
            <a:endParaRPr lang="en-US" sz="2600" dirty="0"/>
          </a:p>
        </p:txBody>
      </p:sp>
      <p:sp>
        <p:nvSpPr>
          <p:cNvPr id="5" name="Slide Number Placeholder 4"/>
          <p:cNvSpPr>
            <a:spLocks noGrp="1"/>
          </p:cNvSpPr>
          <p:nvPr>
            <p:ph type="sldNum" sz="quarter" idx="12"/>
          </p:nvPr>
        </p:nvSpPr>
        <p:spPr/>
        <p:txBody>
          <a:bodyPr/>
          <a:lstStyle/>
          <a:p>
            <a:fld id="{7801C79A-81F8-4B70-B67F-A0ABD0A3BB0A}" type="slidenum">
              <a:rPr lang="en-US" smtClean="0"/>
              <a:t>75</a:t>
            </a:fld>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9524" t="17355" r="19842" b="17037"/>
          <a:stretch/>
        </p:blipFill>
        <p:spPr>
          <a:xfrm>
            <a:off x="4572000" y="3505200"/>
            <a:ext cx="4229508" cy="29463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049264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Required to Comply:</a:t>
            </a:r>
            <a:endParaRPr lang="en-US" dirty="0"/>
          </a:p>
        </p:txBody>
      </p:sp>
      <p:sp>
        <p:nvSpPr>
          <p:cNvPr id="3" name="Content Placeholder 2"/>
          <p:cNvSpPr>
            <a:spLocks noGrp="1"/>
          </p:cNvSpPr>
          <p:nvPr>
            <p:ph idx="1"/>
          </p:nvPr>
        </p:nvSpPr>
        <p:spPr/>
        <p:txBody>
          <a:bodyPr/>
          <a:lstStyle/>
          <a:p>
            <a:r>
              <a:rPr lang="en-US" dirty="0" smtClean="0"/>
              <a:t>Fully protected with sprinklers means all accessible spaces must be sprinklered, including these often overlooked areas:</a:t>
            </a:r>
          </a:p>
          <a:p>
            <a:pPr lvl="1"/>
            <a:r>
              <a:rPr lang="en-US" dirty="0" smtClean="0"/>
              <a:t>Building over-hangs</a:t>
            </a:r>
          </a:p>
          <a:p>
            <a:pPr lvl="1"/>
            <a:r>
              <a:rPr lang="en-US" dirty="0" smtClean="0"/>
              <a:t>Walk-in coolers and freezers</a:t>
            </a:r>
          </a:p>
          <a:p>
            <a:pPr lvl="1"/>
            <a:r>
              <a:rPr lang="en-US" dirty="0" smtClean="0"/>
              <a:t>Atriums (with some exceptions)</a:t>
            </a:r>
          </a:p>
          <a:p>
            <a:pPr lvl="1"/>
            <a:r>
              <a:rPr lang="en-US" dirty="0" smtClean="0"/>
              <a:t>Closets (with some exceptions)</a:t>
            </a:r>
          </a:p>
          <a:p>
            <a:pPr lvl="1"/>
            <a:r>
              <a:rPr lang="en-US" dirty="0" smtClean="0"/>
              <a:t>Storage areas</a:t>
            </a:r>
            <a:endParaRPr lang="en-US" dirty="0"/>
          </a:p>
        </p:txBody>
      </p:sp>
      <p:sp>
        <p:nvSpPr>
          <p:cNvPr id="5" name="Slide Number Placeholder 4"/>
          <p:cNvSpPr>
            <a:spLocks noGrp="1"/>
          </p:cNvSpPr>
          <p:nvPr>
            <p:ph type="sldNum" sz="quarter" idx="12"/>
          </p:nvPr>
        </p:nvSpPr>
        <p:spPr/>
        <p:txBody>
          <a:bodyPr/>
          <a:lstStyle/>
          <a:p>
            <a:fld id="{7801C79A-81F8-4B70-B67F-A0ABD0A3BB0A}" type="slidenum">
              <a:rPr lang="en-US" smtClean="0"/>
              <a:t>76</a:t>
            </a:fld>
            <a:endParaRPr lang="en-US"/>
          </a:p>
        </p:txBody>
      </p:sp>
    </p:spTree>
    <p:extLst>
      <p:ext uri="{BB962C8B-B14F-4D97-AF65-F5344CB8AC3E}">
        <p14:creationId xmlns:p14="http://schemas.microsoft.com/office/powerpoint/2010/main" val="210481085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Required to Comply:</a:t>
            </a:r>
            <a:endParaRPr lang="en-US" dirty="0"/>
          </a:p>
        </p:txBody>
      </p:sp>
      <p:sp>
        <p:nvSpPr>
          <p:cNvPr id="3" name="Content Placeholder 2"/>
          <p:cNvSpPr>
            <a:spLocks noGrp="1"/>
          </p:cNvSpPr>
          <p:nvPr>
            <p:ph idx="1"/>
          </p:nvPr>
        </p:nvSpPr>
        <p:spPr/>
        <p:txBody>
          <a:bodyPr/>
          <a:lstStyle/>
          <a:p>
            <a:r>
              <a:rPr lang="en-US" dirty="0" smtClean="0"/>
              <a:t>CMS has requested in-put on the 12-year rule for existing high-rises facilities to be sprinklered </a:t>
            </a:r>
          </a:p>
          <a:p>
            <a:endParaRPr lang="en-US" dirty="0"/>
          </a:p>
          <a:p>
            <a:r>
              <a:rPr lang="en-US" dirty="0" smtClean="0"/>
              <a:t>The final rule may require the installation of sprinklers sooner, so start the budget process today </a:t>
            </a:r>
            <a:endParaRPr lang="en-US" dirty="0"/>
          </a:p>
        </p:txBody>
      </p:sp>
      <p:sp>
        <p:nvSpPr>
          <p:cNvPr id="5" name="Slide Number Placeholder 4"/>
          <p:cNvSpPr>
            <a:spLocks noGrp="1"/>
          </p:cNvSpPr>
          <p:nvPr>
            <p:ph type="sldNum" sz="quarter" idx="12"/>
          </p:nvPr>
        </p:nvSpPr>
        <p:spPr/>
        <p:txBody>
          <a:bodyPr/>
          <a:lstStyle/>
          <a:p>
            <a:fld id="{7801C79A-81F8-4B70-B67F-A0ABD0A3BB0A}" type="slidenum">
              <a:rPr lang="en-US" smtClean="0"/>
              <a:t>77</a:t>
            </a:fld>
            <a:endParaRPr lang="en-US"/>
          </a:p>
        </p:txBody>
      </p:sp>
    </p:spTree>
    <p:extLst>
      <p:ext uri="{BB962C8B-B14F-4D97-AF65-F5344CB8AC3E}">
        <p14:creationId xmlns:p14="http://schemas.microsoft.com/office/powerpoint/2010/main" val="419495300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Fireplaces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Section 19.5.2.3 now allows fire places in new areas of the healthcare facility </a:t>
            </a:r>
          </a:p>
          <a:p>
            <a:pPr lvl="1"/>
            <a:r>
              <a:rPr lang="en-US" sz="2600" dirty="0" smtClean="0"/>
              <a:t>Direct-vent gas fire places are permitted inside smoke compartments containing patient sleeping areas, provided: </a:t>
            </a:r>
          </a:p>
          <a:p>
            <a:pPr lvl="2"/>
            <a:r>
              <a:rPr lang="en-US" sz="2200" dirty="0" smtClean="0"/>
              <a:t>They are not located inside patient sleeping rooms</a:t>
            </a:r>
          </a:p>
          <a:p>
            <a:pPr lvl="2"/>
            <a:r>
              <a:rPr lang="en-US" sz="2200" dirty="0" smtClean="0"/>
              <a:t>The smoke compartment must be fully protected with automatic sprinklers</a:t>
            </a:r>
          </a:p>
          <a:p>
            <a:pPr lvl="2"/>
            <a:r>
              <a:rPr lang="en-US" sz="2200" dirty="0" smtClean="0"/>
              <a:t>Fireplace must have a sealed glass front</a:t>
            </a:r>
          </a:p>
          <a:p>
            <a:pPr lvl="2"/>
            <a:r>
              <a:rPr lang="en-US" sz="2200" dirty="0" smtClean="0"/>
              <a:t>Carbon monoxide detectors must be placed in the room with the fireplace</a:t>
            </a:r>
          </a:p>
        </p:txBody>
      </p:sp>
      <p:sp>
        <p:nvSpPr>
          <p:cNvPr id="6" name="Slide Number Placeholder 5"/>
          <p:cNvSpPr>
            <a:spLocks noGrp="1"/>
          </p:cNvSpPr>
          <p:nvPr>
            <p:ph type="sldNum" sz="quarter" idx="12"/>
          </p:nvPr>
        </p:nvSpPr>
        <p:spPr/>
        <p:txBody>
          <a:bodyPr/>
          <a:lstStyle/>
          <a:p>
            <a:fld id="{7801C79A-81F8-4B70-B67F-A0ABD0A3BB0A}" type="slidenum">
              <a:rPr lang="en-US" smtClean="0"/>
              <a:t>78</a:t>
            </a:fld>
            <a:endParaRPr lang="en-US"/>
          </a:p>
        </p:txBody>
      </p:sp>
    </p:spTree>
    <p:extLst>
      <p:ext uri="{BB962C8B-B14F-4D97-AF65-F5344CB8AC3E}">
        <p14:creationId xmlns:p14="http://schemas.microsoft.com/office/powerpoint/2010/main" val="72328346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Fireplaces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Section 19.5.2.3 now allows solid fuel-burning fireplaces in areas other than patient sleeping areas</a:t>
            </a:r>
          </a:p>
          <a:p>
            <a:pPr lvl="1"/>
            <a:r>
              <a:rPr lang="en-US" sz="2400" dirty="0" smtClean="0"/>
              <a:t>Solid fuel-burning fireplaces                                                                                       must be separated from                                                                                   patient sleeping areas by a                                                                                  1-hour fire rated barrier </a:t>
            </a:r>
          </a:p>
          <a:p>
            <a:pPr lvl="1"/>
            <a:r>
              <a:rPr lang="en-US" sz="2400" dirty="0" smtClean="0"/>
              <a:t>Must comply with applicable                                                                            NFPA standards (see 9.2.2)</a:t>
            </a:r>
          </a:p>
          <a:p>
            <a:pPr lvl="1"/>
            <a:r>
              <a:rPr lang="en-US" sz="2400" dirty="0"/>
              <a:t>Carbon monoxide detectors </a:t>
            </a:r>
            <a:r>
              <a:rPr lang="en-US" sz="2400" dirty="0" smtClean="0"/>
              <a:t>                                                                                must </a:t>
            </a:r>
            <a:r>
              <a:rPr lang="en-US" sz="2400" dirty="0"/>
              <a:t>be placed in the room with the fireplace</a:t>
            </a:r>
          </a:p>
          <a:p>
            <a:pPr lvl="1"/>
            <a:endParaRPr lang="en-US" sz="2600" dirty="0" smtClean="0"/>
          </a:p>
          <a:p>
            <a:pPr lvl="1"/>
            <a:endParaRPr lang="en-US" sz="2600" dirty="0" smtClean="0"/>
          </a:p>
          <a:p>
            <a:pPr lvl="2"/>
            <a:endParaRPr lang="en-US" sz="2200" dirty="0" smtClean="0"/>
          </a:p>
        </p:txBody>
      </p:sp>
      <p:sp>
        <p:nvSpPr>
          <p:cNvPr id="4" name="Slide Number Placeholder 3"/>
          <p:cNvSpPr>
            <a:spLocks noGrp="1"/>
          </p:cNvSpPr>
          <p:nvPr>
            <p:ph type="sldNum" sz="quarter" idx="12"/>
          </p:nvPr>
        </p:nvSpPr>
        <p:spPr/>
        <p:txBody>
          <a:bodyPr/>
          <a:lstStyle/>
          <a:p>
            <a:fld id="{7801C79A-81F8-4B70-B67F-A0ABD0A3BB0A}" type="slidenum">
              <a:rPr lang="en-US" smtClean="0"/>
              <a:t>79</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843868"/>
            <a:ext cx="3827462" cy="25282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5924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Last Time…	</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Why does it take so long to adopt a new edition of the LSC?</a:t>
            </a:r>
          </a:p>
          <a:p>
            <a:pPr marL="0" indent="0">
              <a:buNone/>
            </a:pPr>
            <a:endParaRPr lang="en-US" dirty="0"/>
          </a:p>
          <a:p>
            <a:pPr marL="0" indent="0">
              <a:buNone/>
            </a:pPr>
            <a:r>
              <a:rPr lang="en-US" sz="3200" dirty="0" smtClean="0"/>
              <a:t>The Administrative Procedure Act of 1946 requires federal agencies to follow specific rule-making procedures when they want to make changes to their rules.</a:t>
            </a:r>
            <a:endParaRPr lang="en-US" sz="3200"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7801C79A-81F8-4B70-B67F-A0ABD0A3BB0A}" type="slidenum">
              <a:rPr lang="en-US" smtClean="0"/>
              <a:t>8</a:t>
            </a:fld>
            <a:endParaRPr lang="en-US"/>
          </a:p>
        </p:txBody>
      </p:sp>
    </p:spTree>
    <p:extLst>
      <p:ext uri="{BB962C8B-B14F-4D97-AF65-F5344CB8AC3E}">
        <p14:creationId xmlns:p14="http://schemas.microsoft.com/office/powerpoint/2010/main" val="15575559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Required to Comply:</a:t>
            </a:r>
            <a:endParaRPr lang="en-US" dirty="0"/>
          </a:p>
        </p:txBody>
      </p:sp>
      <p:sp>
        <p:nvSpPr>
          <p:cNvPr id="3" name="Content Placeholder 2"/>
          <p:cNvSpPr>
            <a:spLocks noGrp="1"/>
          </p:cNvSpPr>
          <p:nvPr>
            <p:ph idx="1"/>
          </p:nvPr>
        </p:nvSpPr>
        <p:spPr/>
        <p:txBody>
          <a:bodyPr>
            <a:normAutofit/>
          </a:bodyPr>
          <a:lstStyle/>
          <a:p>
            <a:r>
              <a:rPr lang="en-US" dirty="0" smtClean="0"/>
              <a:t>Solid fuel fire places is a great risk for infection control issues, as well as creosote condensation on the chimney</a:t>
            </a:r>
          </a:p>
          <a:p>
            <a:endParaRPr lang="en-US" dirty="0" smtClean="0"/>
          </a:p>
          <a:p>
            <a:r>
              <a:rPr lang="en-US" dirty="0" smtClean="0"/>
              <a:t>It is best to use a clay or ceramic tile chimney rather than a steel chimney for solid fuel fire places</a:t>
            </a:r>
            <a:endParaRPr lang="en-US" sz="2400" dirty="0"/>
          </a:p>
          <a:p>
            <a:pPr lvl="1"/>
            <a:endParaRPr lang="en-US" sz="2600" dirty="0" smtClean="0"/>
          </a:p>
          <a:p>
            <a:pPr lvl="1"/>
            <a:endParaRPr lang="en-US" sz="2600" dirty="0" smtClean="0"/>
          </a:p>
          <a:p>
            <a:pPr lvl="2"/>
            <a:endParaRPr lang="en-US" sz="2200" dirty="0" smtClean="0"/>
          </a:p>
        </p:txBody>
      </p:sp>
      <p:sp>
        <p:nvSpPr>
          <p:cNvPr id="4" name="Slide Number Placeholder 3"/>
          <p:cNvSpPr>
            <a:spLocks noGrp="1"/>
          </p:cNvSpPr>
          <p:nvPr>
            <p:ph type="sldNum" sz="quarter" idx="12"/>
          </p:nvPr>
        </p:nvSpPr>
        <p:spPr/>
        <p:txBody>
          <a:bodyPr/>
          <a:lstStyle/>
          <a:p>
            <a:fld id="{7801C79A-81F8-4B70-B67F-A0ABD0A3BB0A}" type="slidenum">
              <a:rPr lang="en-US" smtClean="0"/>
              <a:t>80</a:t>
            </a:fld>
            <a:endParaRPr lang="en-US"/>
          </a:p>
        </p:txBody>
      </p:sp>
    </p:spTree>
    <p:extLst>
      <p:ext uri="{BB962C8B-B14F-4D97-AF65-F5344CB8AC3E}">
        <p14:creationId xmlns:p14="http://schemas.microsoft.com/office/powerpoint/2010/main" val="295895636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Features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2000 LSC had this requirement for combustible decorations:</a:t>
            </a:r>
          </a:p>
          <a:p>
            <a:pPr lvl="1"/>
            <a:endParaRPr lang="en-US" sz="2600" dirty="0" smtClean="0"/>
          </a:p>
          <a:p>
            <a:pPr lvl="1"/>
            <a:r>
              <a:rPr lang="en-US" sz="2600" dirty="0" smtClean="0"/>
              <a:t>Combustible                                                                                decorations are not                                                                          permitted unless they                                                                        are flame-retardant or                                                                   have been treated with                                                                                              approved                                                                                 fire-retardant coatings</a:t>
            </a:r>
          </a:p>
          <a:p>
            <a:pPr marL="457200" lvl="1" indent="0">
              <a:buNone/>
            </a:pPr>
            <a:endParaRPr lang="en-US" sz="2600" dirty="0"/>
          </a:p>
        </p:txBody>
      </p:sp>
      <p:sp>
        <p:nvSpPr>
          <p:cNvPr id="5" name="Slide Number Placeholder 4"/>
          <p:cNvSpPr>
            <a:spLocks noGrp="1"/>
          </p:cNvSpPr>
          <p:nvPr>
            <p:ph type="sldNum" sz="quarter" idx="12"/>
          </p:nvPr>
        </p:nvSpPr>
        <p:spPr/>
        <p:txBody>
          <a:bodyPr/>
          <a:lstStyle/>
          <a:p>
            <a:fld id="{7801C79A-81F8-4B70-B67F-A0ABD0A3BB0A}" type="slidenum">
              <a:rPr lang="en-US" smtClean="0"/>
              <a:t>81</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2819400"/>
            <a:ext cx="4267200" cy="3200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595537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Features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Section 19.7.5.6 has new requirements for decorations in healthcare occupancies</a:t>
            </a:r>
          </a:p>
          <a:p>
            <a:pPr lvl="1"/>
            <a:r>
              <a:rPr lang="en-US" sz="2600" dirty="0" smtClean="0"/>
              <a:t>Combustible decorations that meet the requirements of NFPA 289 and NFPA 701                                   are permitted</a:t>
            </a:r>
          </a:p>
          <a:p>
            <a:pPr lvl="1"/>
            <a:r>
              <a:rPr lang="en-US" sz="2600" dirty="0" smtClean="0"/>
              <a:t>Photographs, paintings and ‘other art’                             may be directly attached to walls or                                    non-fire rated doors, provided it does                                        not interfere with the operation of the                           door </a:t>
            </a:r>
            <a:endParaRPr lang="en-US" sz="2600" dirty="0"/>
          </a:p>
        </p:txBody>
      </p:sp>
      <p:sp>
        <p:nvSpPr>
          <p:cNvPr id="4" name="Slide Number Placeholder 3"/>
          <p:cNvSpPr>
            <a:spLocks noGrp="1"/>
          </p:cNvSpPr>
          <p:nvPr>
            <p:ph type="sldNum" sz="quarter" idx="12"/>
          </p:nvPr>
        </p:nvSpPr>
        <p:spPr/>
        <p:txBody>
          <a:bodyPr/>
          <a:lstStyle/>
          <a:p>
            <a:fld id="{7801C79A-81F8-4B70-B67F-A0ABD0A3BB0A}" type="slidenum">
              <a:rPr lang="en-US" smtClean="0"/>
              <a:t>82</a:t>
            </a:fld>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9047" t="2752" r="31587" b="5608"/>
          <a:stretch/>
        </p:blipFill>
        <p:spPr>
          <a:xfrm>
            <a:off x="7194654" y="3581400"/>
            <a:ext cx="1569084" cy="27395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1787097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Features</a:t>
            </a:r>
            <a:endParaRPr lang="en-US" dirty="0"/>
          </a:p>
        </p:txBody>
      </p:sp>
      <p:sp>
        <p:nvSpPr>
          <p:cNvPr id="3" name="Content Placeholder 2"/>
          <p:cNvSpPr>
            <a:spLocks noGrp="1"/>
          </p:cNvSpPr>
          <p:nvPr>
            <p:ph idx="1"/>
          </p:nvPr>
        </p:nvSpPr>
        <p:spPr/>
        <p:txBody>
          <a:bodyPr/>
          <a:lstStyle/>
          <a:p>
            <a:pPr marL="0" indent="0">
              <a:buNone/>
            </a:pPr>
            <a:r>
              <a:rPr lang="en-US" dirty="0" smtClean="0"/>
              <a:t>New requirements for decorations:</a:t>
            </a:r>
          </a:p>
          <a:p>
            <a:pPr lvl="1"/>
            <a:endParaRPr lang="en-US" sz="2600" dirty="0" smtClean="0"/>
          </a:p>
          <a:p>
            <a:pPr lvl="1"/>
            <a:r>
              <a:rPr lang="en-US" sz="2600" dirty="0" smtClean="0"/>
              <a:t>Combustible decorations                                                       (photographs, paintings)                                                               may not exceed 20                                                                         percent of the wall and                                                           ceiling area                                                                                                                                                                                    in non-sprinklered                                                                                       smoke compartments</a:t>
            </a:r>
          </a:p>
          <a:p>
            <a:pPr lvl="1"/>
            <a:endParaRPr lang="en-US" sz="2600" dirty="0"/>
          </a:p>
        </p:txBody>
      </p:sp>
      <p:sp>
        <p:nvSpPr>
          <p:cNvPr id="5" name="Slide Number Placeholder 4"/>
          <p:cNvSpPr>
            <a:spLocks noGrp="1"/>
          </p:cNvSpPr>
          <p:nvPr>
            <p:ph type="sldNum" sz="quarter" idx="12"/>
          </p:nvPr>
        </p:nvSpPr>
        <p:spPr/>
        <p:txBody>
          <a:bodyPr/>
          <a:lstStyle/>
          <a:p>
            <a:fld id="{7801C79A-81F8-4B70-B67F-A0ABD0A3BB0A}" type="slidenum">
              <a:rPr lang="en-US" smtClean="0"/>
              <a:t>83</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2533650"/>
            <a:ext cx="3835400" cy="28765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1284371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Features</a:t>
            </a:r>
            <a:endParaRPr lang="en-US" dirty="0"/>
          </a:p>
        </p:txBody>
      </p:sp>
      <p:sp>
        <p:nvSpPr>
          <p:cNvPr id="3" name="Content Placeholder 2"/>
          <p:cNvSpPr>
            <a:spLocks noGrp="1"/>
          </p:cNvSpPr>
          <p:nvPr>
            <p:ph idx="1"/>
          </p:nvPr>
        </p:nvSpPr>
        <p:spPr/>
        <p:txBody>
          <a:bodyPr/>
          <a:lstStyle/>
          <a:p>
            <a:pPr marL="0" indent="0">
              <a:buNone/>
            </a:pPr>
            <a:r>
              <a:rPr lang="en-US" dirty="0" smtClean="0"/>
              <a:t>New requirements for decorations:</a:t>
            </a:r>
          </a:p>
          <a:p>
            <a:pPr lvl="1"/>
            <a:endParaRPr lang="en-US" sz="2600" dirty="0" smtClean="0"/>
          </a:p>
          <a:p>
            <a:pPr lvl="1"/>
            <a:r>
              <a:rPr lang="en-US" sz="2600" dirty="0" smtClean="0"/>
              <a:t>Combustible decorations may not exceed 30 percent of the wall and ceiling area in a sprinklered smoke compartment</a:t>
            </a:r>
          </a:p>
          <a:p>
            <a:pPr lvl="1"/>
            <a:r>
              <a:rPr lang="en-US" sz="2600" dirty="0" smtClean="0"/>
              <a:t>Combustible decorations may not exceed 50 percent of wall and ceiling area inside patient sleeping rooms having a capacity not exceeding 4 persons, in a sprinklered smoke compartment </a:t>
            </a:r>
            <a:endParaRPr lang="en-US" sz="2600" dirty="0"/>
          </a:p>
        </p:txBody>
      </p:sp>
      <p:sp>
        <p:nvSpPr>
          <p:cNvPr id="4" name="Slide Number Placeholder 3"/>
          <p:cNvSpPr>
            <a:spLocks noGrp="1"/>
          </p:cNvSpPr>
          <p:nvPr>
            <p:ph type="sldNum" sz="quarter" idx="12"/>
          </p:nvPr>
        </p:nvSpPr>
        <p:spPr/>
        <p:txBody>
          <a:bodyPr/>
          <a:lstStyle/>
          <a:p>
            <a:fld id="{7801C79A-81F8-4B70-B67F-A0ABD0A3BB0A}" type="slidenum">
              <a:rPr lang="en-US" smtClean="0"/>
              <a:t>84</a:t>
            </a:fld>
            <a:endParaRPr lang="en-US"/>
          </a:p>
        </p:txBody>
      </p:sp>
    </p:spTree>
    <p:extLst>
      <p:ext uri="{BB962C8B-B14F-4D97-AF65-F5344CB8AC3E}">
        <p14:creationId xmlns:p14="http://schemas.microsoft.com/office/powerpoint/2010/main" val="351855880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Features</a:t>
            </a:r>
            <a:endParaRPr lang="en-US" dirty="0"/>
          </a:p>
        </p:txBody>
      </p:sp>
      <p:sp>
        <p:nvSpPr>
          <p:cNvPr id="3" name="Content Placeholder 2"/>
          <p:cNvSpPr>
            <a:spLocks noGrp="1"/>
          </p:cNvSpPr>
          <p:nvPr>
            <p:ph idx="1"/>
          </p:nvPr>
        </p:nvSpPr>
        <p:spPr/>
        <p:txBody>
          <a:bodyPr/>
          <a:lstStyle/>
          <a:p>
            <a:pPr marL="0" indent="0">
              <a:buNone/>
            </a:pPr>
            <a:r>
              <a:rPr lang="en-US" dirty="0" smtClean="0"/>
              <a:t>Containers for documents waiting to be shredded were required to be stored in a hazardous room if they exceeded 32 gallons</a:t>
            </a:r>
          </a:p>
          <a:p>
            <a:pPr lvl="1"/>
            <a:endParaRPr lang="en-US" sz="2600" dirty="0" smtClean="0"/>
          </a:p>
          <a:p>
            <a:pPr lvl="1"/>
            <a:r>
              <a:rPr lang="en-US" sz="2600" dirty="0" smtClean="0"/>
              <a:t>This is a picture of a                                                            96 gallon capacity                                                                                 container and was                                                                                a common sight</a:t>
            </a:r>
          </a:p>
        </p:txBody>
      </p:sp>
      <p:sp>
        <p:nvSpPr>
          <p:cNvPr id="5" name="Slide Number Placeholder 4"/>
          <p:cNvSpPr>
            <a:spLocks noGrp="1"/>
          </p:cNvSpPr>
          <p:nvPr>
            <p:ph type="sldNum" sz="quarter" idx="12"/>
          </p:nvPr>
        </p:nvSpPr>
        <p:spPr/>
        <p:txBody>
          <a:bodyPr/>
          <a:lstStyle/>
          <a:p>
            <a:fld id="{7801C79A-81F8-4B70-B67F-A0ABD0A3BB0A}" type="slidenum">
              <a:rPr lang="en-US" smtClean="0"/>
              <a:t>85</a:t>
            </a:fld>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3809" r="27619"/>
          <a:stretch/>
        </p:blipFill>
        <p:spPr>
          <a:xfrm>
            <a:off x="5410200" y="3090746"/>
            <a:ext cx="2704011" cy="34624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604719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Features</a:t>
            </a:r>
            <a:endParaRPr lang="en-US" dirty="0"/>
          </a:p>
        </p:txBody>
      </p:sp>
      <p:sp>
        <p:nvSpPr>
          <p:cNvPr id="3" name="Content Placeholder 2"/>
          <p:cNvSpPr>
            <a:spLocks noGrp="1"/>
          </p:cNvSpPr>
          <p:nvPr>
            <p:ph idx="1"/>
          </p:nvPr>
        </p:nvSpPr>
        <p:spPr/>
        <p:txBody>
          <a:bodyPr/>
          <a:lstStyle/>
          <a:p>
            <a:pPr marL="0" indent="0">
              <a:buNone/>
            </a:pPr>
            <a:r>
              <a:rPr lang="en-US" dirty="0" smtClean="0"/>
              <a:t>Section 19.7.5.7.2 has new requirements for containers used for recycling clean waste and/or patient records </a:t>
            </a:r>
          </a:p>
          <a:p>
            <a:pPr lvl="1"/>
            <a:endParaRPr lang="en-US" sz="2600" dirty="0" smtClean="0"/>
          </a:p>
          <a:p>
            <a:pPr lvl="1"/>
            <a:r>
              <a:rPr lang="en-US" sz="2600" dirty="0" smtClean="0"/>
              <a:t>Containers must be labeled and listed as meeting FM Approval Standard 6291, or similar approval</a:t>
            </a:r>
          </a:p>
          <a:p>
            <a:pPr marL="457200" lvl="1" indent="0">
              <a:buNone/>
            </a:pPr>
            <a:r>
              <a:rPr lang="en-US" sz="2600" dirty="0" smtClean="0"/>
              <a:t> </a:t>
            </a:r>
          </a:p>
          <a:p>
            <a:pPr lvl="1"/>
            <a:r>
              <a:rPr lang="en-US" sz="2600" dirty="0" smtClean="0"/>
              <a:t>Containers up to 96 gallons capacity are not required to be stored in a hazardous room</a:t>
            </a:r>
            <a:endParaRPr lang="en-US" sz="2600" dirty="0"/>
          </a:p>
        </p:txBody>
      </p:sp>
      <p:sp>
        <p:nvSpPr>
          <p:cNvPr id="4" name="Slide Number Placeholder 3"/>
          <p:cNvSpPr>
            <a:spLocks noGrp="1"/>
          </p:cNvSpPr>
          <p:nvPr>
            <p:ph type="sldNum" sz="quarter" idx="12"/>
          </p:nvPr>
        </p:nvSpPr>
        <p:spPr/>
        <p:txBody>
          <a:bodyPr/>
          <a:lstStyle/>
          <a:p>
            <a:fld id="{7801C79A-81F8-4B70-B67F-A0ABD0A3BB0A}" type="slidenum">
              <a:rPr lang="en-US" smtClean="0"/>
              <a:t>86</a:t>
            </a:fld>
            <a:endParaRPr lang="en-US"/>
          </a:p>
        </p:txBody>
      </p:sp>
    </p:spTree>
    <p:extLst>
      <p:ext uri="{BB962C8B-B14F-4D97-AF65-F5344CB8AC3E}">
        <p14:creationId xmlns:p14="http://schemas.microsoft.com/office/powerpoint/2010/main" val="342876254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Required to Comply:</a:t>
            </a:r>
            <a:endParaRPr lang="en-US" dirty="0"/>
          </a:p>
        </p:txBody>
      </p:sp>
      <p:sp>
        <p:nvSpPr>
          <p:cNvPr id="3" name="Content Placeholder 2"/>
          <p:cNvSpPr>
            <a:spLocks noGrp="1"/>
          </p:cNvSpPr>
          <p:nvPr>
            <p:ph idx="1"/>
          </p:nvPr>
        </p:nvSpPr>
        <p:spPr/>
        <p:txBody>
          <a:bodyPr>
            <a:normAutofit/>
          </a:bodyPr>
          <a:lstStyle/>
          <a:p>
            <a:r>
              <a:rPr lang="en-US" dirty="0" smtClean="0"/>
              <a:t>Combustible Decorations…</a:t>
            </a:r>
          </a:p>
          <a:p>
            <a:pPr lvl="1"/>
            <a:r>
              <a:rPr lang="en-US" dirty="0" smtClean="0"/>
              <a:t>Identifying the area for the 20% and 30% wall and ceiling areas may be challenge</a:t>
            </a:r>
          </a:p>
          <a:p>
            <a:pPr lvl="1"/>
            <a:r>
              <a:rPr lang="en-US" dirty="0" smtClean="0"/>
              <a:t>Areas separated by barriers (doors) have to be considered separate area </a:t>
            </a:r>
          </a:p>
          <a:p>
            <a:endParaRPr lang="en-US" dirty="0" smtClean="0"/>
          </a:p>
          <a:p>
            <a:r>
              <a:rPr lang="en-US" dirty="0" smtClean="0"/>
              <a:t>Make sure the clean waste/patient records container meets the requirements listed </a:t>
            </a:r>
          </a:p>
          <a:p>
            <a:pPr marL="457200" lvl="1" indent="0">
              <a:buNone/>
            </a:pPr>
            <a:r>
              <a:rPr lang="en-US" sz="2400" b="1" dirty="0" smtClean="0"/>
              <a:t>[“Clean waste” means clean waste!]</a:t>
            </a:r>
            <a:endParaRPr lang="en-US" sz="2400" b="1" dirty="0"/>
          </a:p>
        </p:txBody>
      </p:sp>
      <p:sp>
        <p:nvSpPr>
          <p:cNvPr id="4" name="Slide Number Placeholder 3"/>
          <p:cNvSpPr>
            <a:spLocks noGrp="1"/>
          </p:cNvSpPr>
          <p:nvPr>
            <p:ph type="sldNum" sz="quarter" idx="12"/>
          </p:nvPr>
        </p:nvSpPr>
        <p:spPr/>
        <p:txBody>
          <a:bodyPr/>
          <a:lstStyle/>
          <a:p>
            <a:fld id="{7801C79A-81F8-4B70-B67F-A0ABD0A3BB0A}" type="slidenum">
              <a:rPr lang="en-US" smtClean="0"/>
              <a:t>87</a:t>
            </a:fld>
            <a:endParaRPr lang="en-US"/>
          </a:p>
        </p:txBody>
      </p:sp>
    </p:spTree>
    <p:extLst>
      <p:ext uri="{BB962C8B-B14F-4D97-AF65-F5344CB8AC3E}">
        <p14:creationId xmlns:p14="http://schemas.microsoft.com/office/powerpoint/2010/main" val="16471740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Sprinkler System Testing</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NFPA 25 </a:t>
            </a:r>
            <a:r>
              <a:rPr lang="en-US" i="1" dirty="0" smtClean="0"/>
              <a:t>Standard for the Inspection, Testing and Maintenance of Water-Based Fire Protection Systems,</a:t>
            </a:r>
            <a:r>
              <a:rPr lang="en-US" dirty="0" smtClean="0"/>
              <a:t> 2011 edition is referenced by the new 2012 LSC. </a:t>
            </a:r>
          </a:p>
          <a:p>
            <a:pPr marL="0" indent="0">
              <a:buNone/>
            </a:pPr>
            <a:endParaRPr lang="en-US" i="1" dirty="0"/>
          </a:p>
          <a:p>
            <a:pPr marL="0" indent="0">
              <a:buNone/>
            </a:pPr>
            <a:r>
              <a:rPr lang="en-US" dirty="0" smtClean="0"/>
              <a:t>Water-flow switches that are vane-actuated or pressure-switch type are now permitted to be tested semi-annually, instead of quarterly. </a:t>
            </a:r>
            <a:r>
              <a:rPr lang="en-US" i="1" dirty="0" smtClean="0"/>
              <a:t> </a:t>
            </a:r>
            <a:endParaRPr lang="en-US" dirty="0" smtClean="0"/>
          </a:p>
        </p:txBody>
      </p:sp>
      <p:sp>
        <p:nvSpPr>
          <p:cNvPr id="4" name="Slide Number Placeholder 3"/>
          <p:cNvSpPr>
            <a:spLocks noGrp="1"/>
          </p:cNvSpPr>
          <p:nvPr>
            <p:ph type="sldNum" sz="quarter" idx="12"/>
          </p:nvPr>
        </p:nvSpPr>
        <p:spPr/>
        <p:txBody>
          <a:bodyPr/>
          <a:lstStyle/>
          <a:p>
            <a:fld id="{7801C79A-81F8-4B70-B67F-A0ABD0A3BB0A}" type="slidenum">
              <a:rPr lang="en-US" smtClean="0"/>
              <a:t>88</a:t>
            </a:fld>
            <a:endParaRPr lang="en-US"/>
          </a:p>
        </p:txBody>
      </p:sp>
    </p:spTree>
    <p:extLst>
      <p:ext uri="{BB962C8B-B14F-4D97-AF65-F5344CB8AC3E}">
        <p14:creationId xmlns:p14="http://schemas.microsoft.com/office/powerpoint/2010/main" val="163537228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Sprinkler System Testing</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Electric motor-drive fire pumps will now be allowed to be tested on a no-flow basis (churn) monthly, instead of weekly.</a:t>
            </a:r>
          </a:p>
          <a:p>
            <a:pPr marL="0" indent="0">
              <a:buNone/>
            </a:pPr>
            <a:endParaRPr lang="en-US" dirty="0"/>
          </a:p>
          <a:p>
            <a:pPr marL="0" indent="0">
              <a:buNone/>
            </a:pPr>
            <a:r>
              <a:rPr lang="en-US" dirty="0" smtClean="0"/>
              <a:t>Diesel driven fire pumps                                                                  still have to be tested                                                          weekly. </a:t>
            </a:r>
          </a:p>
        </p:txBody>
      </p:sp>
      <p:sp>
        <p:nvSpPr>
          <p:cNvPr id="4" name="Slide Number Placeholder 3"/>
          <p:cNvSpPr>
            <a:spLocks noGrp="1"/>
          </p:cNvSpPr>
          <p:nvPr>
            <p:ph type="sldNum" sz="quarter" idx="12"/>
          </p:nvPr>
        </p:nvSpPr>
        <p:spPr/>
        <p:txBody>
          <a:bodyPr/>
          <a:lstStyle/>
          <a:p>
            <a:fld id="{7801C79A-81F8-4B70-B67F-A0ABD0A3BB0A}" type="slidenum">
              <a:rPr lang="en-US" smtClean="0"/>
              <a:t>89</a:t>
            </a:fld>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6984" t="14815" r="32857" b="14709"/>
          <a:stretch/>
        </p:blipFill>
        <p:spPr>
          <a:xfrm>
            <a:off x="4953000" y="3124200"/>
            <a:ext cx="3309039" cy="34870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33898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Last Time…	</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Any change in the rules must have proper due diligence conducted on the estimated cost involving the change. CMS must also issue a proposed rule, which they did in April, 2014, and then allow the public to make comments. </a:t>
            </a:r>
          </a:p>
          <a:p>
            <a:pPr marL="0" indent="0">
              <a:buNone/>
            </a:pPr>
            <a:endParaRPr lang="en-US" dirty="0"/>
          </a:p>
          <a:p>
            <a:pPr marL="0" indent="0">
              <a:buNone/>
            </a:pPr>
            <a:r>
              <a:rPr lang="en-US" dirty="0" smtClean="0"/>
              <a:t>CMS will review all of the comments submitted and then issue a final rule. </a:t>
            </a:r>
          </a:p>
        </p:txBody>
      </p:sp>
      <p:sp>
        <p:nvSpPr>
          <p:cNvPr id="4" name="Slide Number Placeholder 3"/>
          <p:cNvSpPr>
            <a:spLocks noGrp="1"/>
          </p:cNvSpPr>
          <p:nvPr>
            <p:ph type="sldNum" sz="quarter" idx="12"/>
          </p:nvPr>
        </p:nvSpPr>
        <p:spPr/>
        <p:txBody>
          <a:bodyPr/>
          <a:lstStyle/>
          <a:p>
            <a:fld id="{7801C79A-81F8-4B70-B67F-A0ABD0A3BB0A}" type="slidenum">
              <a:rPr lang="en-US" smtClean="0"/>
              <a:t>9</a:t>
            </a:fld>
            <a:endParaRPr lang="en-US"/>
          </a:p>
        </p:txBody>
      </p:sp>
    </p:spTree>
    <p:extLst>
      <p:ext uri="{BB962C8B-B14F-4D97-AF65-F5344CB8AC3E}">
        <p14:creationId xmlns:p14="http://schemas.microsoft.com/office/powerpoint/2010/main" val="37985954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Required to Comply:</a:t>
            </a:r>
            <a:endParaRPr lang="en-US" dirty="0"/>
          </a:p>
        </p:txBody>
      </p:sp>
      <p:sp>
        <p:nvSpPr>
          <p:cNvPr id="3" name="Content Placeholder 2"/>
          <p:cNvSpPr>
            <a:spLocks noGrp="1"/>
          </p:cNvSpPr>
          <p:nvPr>
            <p:ph idx="1"/>
          </p:nvPr>
        </p:nvSpPr>
        <p:spPr/>
        <p:txBody>
          <a:bodyPr>
            <a:normAutofit/>
          </a:bodyPr>
          <a:lstStyle/>
          <a:p>
            <a:r>
              <a:rPr lang="en-US" dirty="0" smtClean="0"/>
              <a:t>No real down-side on this change. Should save time and resources in testing requirements</a:t>
            </a:r>
          </a:p>
          <a:p>
            <a:endParaRPr lang="en-US" dirty="0" smtClean="0"/>
          </a:p>
          <a:p>
            <a:r>
              <a:rPr lang="en-US" dirty="0" smtClean="0"/>
              <a:t>Make sure all NFPA 25 requirements are complied with in regards to testing procedures for water-flow switches and fire pumps </a:t>
            </a:r>
          </a:p>
          <a:p>
            <a:endParaRPr lang="en-US" dirty="0" smtClean="0">
              <a:solidFill>
                <a:srgbClr val="C00000"/>
              </a:solidFill>
            </a:endParaRPr>
          </a:p>
        </p:txBody>
      </p:sp>
      <p:sp>
        <p:nvSpPr>
          <p:cNvPr id="4" name="Slide Number Placeholder 3"/>
          <p:cNvSpPr>
            <a:spLocks noGrp="1"/>
          </p:cNvSpPr>
          <p:nvPr>
            <p:ph type="sldNum" sz="quarter" idx="12"/>
          </p:nvPr>
        </p:nvSpPr>
        <p:spPr/>
        <p:txBody>
          <a:bodyPr/>
          <a:lstStyle/>
          <a:p>
            <a:fld id="{7801C79A-81F8-4B70-B67F-A0ABD0A3BB0A}" type="slidenum">
              <a:rPr lang="en-US" smtClean="0"/>
              <a:t>90</a:t>
            </a:fld>
            <a:endParaRPr lang="en-US"/>
          </a:p>
        </p:txBody>
      </p:sp>
    </p:spTree>
    <p:extLst>
      <p:ext uri="{BB962C8B-B14F-4D97-AF65-F5344CB8AC3E}">
        <p14:creationId xmlns:p14="http://schemas.microsoft.com/office/powerpoint/2010/main" val="61120426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Temporary Construction Barriers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NFPA 241 </a:t>
            </a:r>
            <a:r>
              <a:rPr lang="en-US" i="1" dirty="0" smtClean="0"/>
              <a:t>Standard for Safeguarding Construction, Alteration, and                                                                          Demolition Operations (2009                                                           edition) </a:t>
            </a:r>
            <a:r>
              <a:rPr lang="en-US" dirty="0" smtClean="0"/>
              <a:t>is referenced by section                                                               19.7.9.2 for temporary                                                                  construction barriers. </a:t>
            </a:r>
          </a:p>
        </p:txBody>
      </p:sp>
      <p:sp>
        <p:nvSpPr>
          <p:cNvPr id="4" name="Slide Number Placeholder 3"/>
          <p:cNvSpPr>
            <a:spLocks noGrp="1"/>
          </p:cNvSpPr>
          <p:nvPr>
            <p:ph type="sldNum" sz="quarter" idx="12"/>
          </p:nvPr>
        </p:nvSpPr>
        <p:spPr/>
        <p:txBody>
          <a:bodyPr/>
          <a:lstStyle/>
          <a:p>
            <a:fld id="{7801C79A-81F8-4B70-B67F-A0ABD0A3BB0A}" type="slidenum">
              <a:rPr lang="en-US" smtClean="0"/>
              <a:t>91</a:t>
            </a:fld>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8255" r="28412"/>
          <a:stretch/>
        </p:blipFill>
        <p:spPr>
          <a:xfrm>
            <a:off x="5923280" y="2652712"/>
            <a:ext cx="2611120" cy="36718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459213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Temporary Construction Barriers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This new edition of NFPA 241 will require 1-hour fire rated barriers between construction areas, and occupied areas if the construction area is not protected with automatic sprinklers.</a:t>
            </a:r>
          </a:p>
          <a:p>
            <a:pPr marL="0" indent="0">
              <a:buNone/>
            </a:pPr>
            <a:endParaRPr lang="en-US" dirty="0"/>
          </a:p>
          <a:p>
            <a:pPr marL="0" indent="0">
              <a:buNone/>
            </a:pPr>
            <a:r>
              <a:rPr lang="en-US" dirty="0" smtClean="0"/>
              <a:t>Plastic ‘tarps’ will not be permitted as barriers for sprinklered construction areas, even if they are fire retardant. </a:t>
            </a:r>
            <a:endParaRPr lang="en-US" dirty="0"/>
          </a:p>
        </p:txBody>
      </p:sp>
      <p:sp>
        <p:nvSpPr>
          <p:cNvPr id="4" name="Slide Number Placeholder 3"/>
          <p:cNvSpPr>
            <a:spLocks noGrp="1"/>
          </p:cNvSpPr>
          <p:nvPr>
            <p:ph type="sldNum" sz="quarter" idx="12"/>
          </p:nvPr>
        </p:nvSpPr>
        <p:spPr/>
        <p:txBody>
          <a:bodyPr/>
          <a:lstStyle/>
          <a:p>
            <a:fld id="{7801C79A-81F8-4B70-B67F-A0ABD0A3BB0A}" type="slidenum">
              <a:rPr lang="en-US" smtClean="0"/>
              <a:t>92</a:t>
            </a:fld>
            <a:endParaRPr lang="en-US"/>
          </a:p>
        </p:txBody>
      </p:sp>
    </p:spTree>
    <p:extLst>
      <p:ext uri="{BB962C8B-B14F-4D97-AF65-F5344CB8AC3E}">
        <p14:creationId xmlns:p14="http://schemas.microsoft.com/office/powerpoint/2010/main" val="78176737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Required to Comply:</a:t>
            </a:r>
            <a:endParaRPr lang="en-US" dirty="0"/>
          </a:p>
        </p:txBody>
      </p:sp>
      <p:sp>
        <p:nvSpPr>
          <p:cNvPr id="3" name="Content Placeholder 2"/>
          <p:cNvSpPr>
            <a:spLocks noGrp="1"/>
          </p:cNvSpPr>
          <p:nvPr>
            <p:ph idx="1"/>
          </p:nvPr>
        </p:nvSpPr>
        <p:spPr/>
        <p:txBody>
          <a:bodyPr>
            <a:normAutofit/>
          </a:bodyPr>
          <a:lstStyle/>
          <a:p>
            <a:r>
              <a:rPr lang="en-US" dirty="0" smtClean="0"/>
              <a:t>It is unclear how CMS and the accreditation organizations will enforce this issue</a:t>
            </a:r>
          </a:p>
          <a:p>
            <a:endParaRPr lang="en-US" dirty="0"/>
          </a:p>
          <a:p>
            <a:r>
              <a:rPr lang="en-US" dirty="0" smtClean="0"/>
              <a:t>This requirement will be a greater burden on hospital construction projects</a:t>
            </a:r>
          </a:p>
          <a:p>
            <a:endParaRPr lang="en-US" dirty="0" smtClean="0"/>
          </a:p>
          <a:p>
            <a:r>
              <a:rPr lang="en-US" dirty="0" smtClean="0"/>
              <a:t>The best approach is to install temporary upright sprinkler heads in your construction areas as soon as the ceiling is demolished  </a:t>
            </a:r>
            <a:endParaRPr lang="en-US" dirty="0"/>
          </a:p>
        </p:txBody>
      </p:sp>
      <p:sp>
        <p:nvSpPr>
          <p:cNvPr id="4" name="Slide Number Placeholder 3"/>
          <p:cNvSpPr>
            <a:spLocks noGrp="1"/>
          </p:cNvSpPr>
          <p:nvPr>
            <p:ph type="sldNum" sz="quarter" idx="12"/>
          </p:nvPr>
        </p:nvSpPr>
        <p:spPr/>
        <p:txBody>
          <a:bodyPr/>
          <a:lstStyle/>
          <a:p>
            <a:fld id="{7801C79A-81F8-4B70-B67F-A0ABD0A3BB0A}" type="slidenum">
              <a:rPr lang="en-US" smtClean="0"/>
              <a:t>93</a:t>
            </a:fld>
            <a:endParaRPr lang="en-US"/>
          </a:p>
        </p:txBody>
      </p:sp>
    </p:spTree>
    <p:extLst>
      <p:ext uri="{BB962C8B-B14F-4D97-AF65-F5344CB8AC3E}">
        <p14:creationId xmlns:p14="http://schemas.microsoft.com/office/powerpoint/2010/main" val="340823890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Generator Testing</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If your monthly generator load test does not meet the 30% capacity of the nameplate rating, then an annual load test is required. </a:t>
            </a:r>
          </a:p>
          <a:p>
            <a:pPr marL="0" indent="0">
              <a:buNone/>
            </a:pPr>
            <a:endParaRPr lang="en-US" dirty="0"/>
          </a:p>
          <a:p>
            <a:pPr marL="0" indent="0">
              <a:buNone/>
            </a:pPr>
            <a:r>
              <a:rPr lang="en-US" dirty="0" smtClean="0"/>
              <a:t>The new 2010 edition of NFPA 110 which will be referenced by the 2012 LSC only requires a 90-minute load test, rather than a 2-hour load test.</a:t>
            </a:r>
            <a:endParaRPr lang="en-US" dirty="0"/>
          </a:p>
        </p:txBody>
      </p:sp>
      <p:sp>
        <p:nvSpPr>
          <p:cNvPr id="4" name="Slide Number Placeholder 3"/>
          <p:cNvSpPr>
            <a:spLocks noGrp="1"/>
          </p:cNvSpPr>
          <p:nvPr>
            <p:ph type="sldNum" sz="quarter" idx="12"/>
          </p:nvPr>
        </p:nvSpPr>
        <p:spPr/>
        <p:txBody>
          <a:bodyPr/>
          <a:lstStyle/>
          <a:p>
            <a:fld id="{7801C79A-81F8-4B70-B67F-A0ABD0A3BB0A}" type="slidenum">
              <a:rPr lang="en-US" smtClean="0"/>
              <a:t>94</a:t>
            </a:fld>
            <a:endParaRPr lang="en-US"/>
          </a:p>
        </p:txBody>
      </p:sp>
    </p:spTree>
    <p:extLst>
      <p:ext uri="{BB962C8B-B14F-4D97-AF65-F5344CB8AC3E}">
        <p14:creationId xmlns:p14="http://schemas.microsoft.com/office/powerpoint/2010/main" val="155717093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Generator Testing</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new annual test will begin at 50% load for 30 minutes, then move to 75% load for 60 minutes, for a total of 90-minutes of continuous test.</a:t>
            </a:r>
          </a:p>
          <a:p>
            <a:pPr marL="0" indent="0">
              <a:buNone/>
            </a:pPr>
            <a:endParaRPr lang="en-US" dirty="0"/>
          </a:p>
          <a:p>
            <a:pPr marL="0" indent="0">
              <a:buNone/>
            </a:pPr>
            <a:r>
              <a:rPr lang="en-US" dirty="0" smtClean="0"/>
              <a:t>No longer required is the 25% load for 30 minutes. </a:t>
            </a:r>
            <a:endParaRPr lang="en-US" dirty="0"/>
          </a:p>
        </p:txBody>
      </p:sp>
      <p:sp>
        <p:nvSpPr>
          <p:cNvPr id="4" name="Slide Number Placeholder 3"/>
          <p:cNvSpPr>
            <a:spLocks noGrp="1"/>
          </p:cNvSpPr>
          <p:nvPr>
            <p:ph type="sldNum" sz="quarter" idx="12"/>
          </p:nvPr>
        </p:nvSpPr>
        <p:spPr/>
        <p:txBody>
          <a:bodyPr/>
          <a:lstStyle/>
          <a:p>
            <a:fld id="{7801C79A-81F8-4B70-B67F-A0ABD0A3BB0A}" type="slidenum">
              <a:rPr lang="en-US" smtClean="0"/>
              <a:t>95</a:t>
            </a:fld>
            <a:endParaRPr lang="en-US"/>
          </a:p>
        </p:txBody>
      </p:sp>
    </p:spTree>
    <p:extLst>
      <p:ext uri="{BB962C8B-B14F-4D97-AF65-F5344CB8AC3E}">
        <p14:creationId xmlns:p14="http://schemas.microsoft.com/office/powerpoint/2010/main" val="334600149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Required to Comply:</a:t>
            </a:r>
            <a:endParaRPr lang="en-US" dirty="0"/>
          </a:p>
        </p:txBody>
      </p:sp>
      <p:sp>
        <p:nvSpPr>
          <p:cNvPr id="3" name="Content Placeholder 2"/>
          <p:cNvSpPr>
            <a:spLocks noGrp="1"/>
          </p:cNvSpPr>
          <p:nvPr>
            <p:ph idx="1"/>
          </p:nvPr>
        </p:nvSpPr>
        <p:spPr/>
        <p:txBody>
          <a:bodyPr>
            <a:normAutofit/>
          </a:bodyPr>
          <a:lstStyle/>
          <a:p>
            <a:r>
              <a:rPr lang="en-US" dirty="0" smtClean="0"/>
              <a:t>This change was made when the technical committee for NFPA 110 determined that there was no value in testing a generator for 30 minutes at 25% load</a:t>
            </a:r>
          </a:p>
          <a:p>
            <a:pPr marL="0" indent="0">
              <a:buNone/>
            </a:pPr>
            <a:endParaRPr lang="en-US" dirty="0">
              <a:solidFill>
                <a:srgbClr val="C00000"/>
              </a:solidFill>
            </a:endParaRPr>
          </a:p>
        </p:txBody>
      </p:sp>
      <p:sp>
        <p:nvSpPr>
          <p:cNvPr id="4" name="Slide Number Placeholder 3"/>
          <p:cNvSpPr>
            <a:spLocks noGrp="1"/>
          </p:cNvSpPr>
          <p:nvPr>
            <p:ph type="sldNum" sz="quarter" idx="12"/>
          </p:nvPr>
        </p:nvSpPr>
        <p:spPr/>
        <p:txBody>
          <a:bodyPr/>
          <a:lstStyle/>
          <a:p>
            <a:fld id="{7801C79A-81F8-4B70-B67F-A0ABD0A3BB0A}" type="slidenum">
              <a:rPr lang="en-US" smtClean="0"/>
              <a:t>96</a:t>
            </a:fld>
            <a:endParaRPr lang="en-US"/>
          </a:p>
        </p:txBody>
      </p:sp>
    </p:spTree>
    <p:extLst>
      <p:ext uri="{BB962C8B-B14F-4D97-AF65-F5344CB8AC3E}">
        <p14:creationId xmlns:p14="http://schemas.microsoft.com/office/powerpoint/2010/main" val="7438242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 Categorical Waivers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CMS has issued categorical waivers to allow certain sections of the 2012 Life Safety Code to be used now, without having to submit any documentation to implement the use of the waivers.</a:t>
            </a:r>
          </a:p>
          <a:p>
            <a:pPr marL="0" indent="0">
              <a:buNone/>
            </a:pPr>
            <a:endParaRPr lang="en-US" dirty="0"/>
          </a:p>
          <a:p>
            <a:pPr marL="0" indent="0">
              <a:buNone/>
            </a:pPr>
            <a:r>
              <a:rPr lang="en-US" dirty="0" smtClean="0"/>
              <a:t>These are available for you to use now, provided you meet the requirements of the waiver, the requirements of your accreditation organization, and the 2012 LSC section that the categorical waiver refers to.  </a:t>
            </a:r>
            <a:endParaRPr lang="en-US" dirty="0"/>
          </a:p>
        </p:txBody>
      </p:sp>
      <p:sp>
        <p:nvSpPr>
          <p:cNvPr id="4" name="Slide Number Placeholder 3"/>
          <p:cNvSpPr>
            <a:spLocks noGrp="1"/>
          </p:cNvSpPr>
          <p:nvPr>
            <p:ph type="sldNum" sz="quarter" idx="12"/>
          </p:nvPr>
        </p:nvSpPr>
        <p:spPr/>
        <p:txBody>
          <a:bodyPr/>
          <a:lstStyle/>
          <a:p>
            <a:fld id="{7801C79A-81F8-4B70-B67F-A0ABD0A3BB0A}" type="slidenum">
              <a:rPr lang="en-US" smtClean="0"/>
              <a:t>97</a:t>
            </a:fld>
            <a:endParaRPr lang="en-US"/>
          </a:p>
        </p:txBody>
      </p:sp>
    </p:spTree>
    <p:extLst>
      <p:ext uri="{BB962C8B-B14F-4D97-AF65-F5344CB8AC3E}">
        <p14:creationId xmlns:p14="http://schemas.microsoft.com/office/powerpoint/2010/main" val="324528173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 Categorical Waivers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S&amp;C memo 10-04 (10/30/09)</a:t>
            </a:r>
          </a:p>
          <a:p>
            <a:pPr lvl="1"/>
            <a:r>
              <a:rPr lang="en-US" dirty="0" smtClean="0"/>
              <a:t>Allows hospitals to use the NFPA 6-year damper testing interval</a:t>
            </a:r>
          </a:p>
          <a:p>
            <a:pPr marL="27432" indent="0">
              <a:buNone/>
            </a:pPr>
            <a:r>
              <a:rPr lang="en-US" dirty="0" smtClean="0"/>
              <a:t>S&amp;C memo 12-21 (3/9/12)</a:t>
            </a:r>
          </a:p>
          <a:p>
            <a:pPr marL="850392" lvl="1" indent="-457200"/>
            <a:r>
              <a:rPr lang="en-US" dirty="0" smtClean="0"/>
              <a:t>Allows certain items to be left unattended in the corridor</a:t>
            </a:r>
          </a:p>
          <a:p>
            <a:pPr marL="850392" lvl="1" indent="-457200"/>
            <a:r>
              <a:rPr lang="en-US" dirty="0" smtClean="0"/>
              <a:t>Allows kitchens to not be considered a hazardous area</a:t>
            </a:r>
          </a:p>
          <a:p>
            <a:pPr marL="850392" lvl="1" indent="-457200"/>
            <a:r>
              <a:rPr lang="en-US" dirty="0" smtClean="0"/>
              <a:t>Allows changes with fireplaces</a:t>
            </a:r>
          </a:p>
          <a:p>
            <a:pPr marL="850392" lvl="1" indent="-457200"/>
            <a:r>
              <a:rPr lang="en-US" dirty="0" smtClean="0"/>
              <a:t>Allows combustible decorations</a:t>
            </a:r>
            <a:endParaRPr lang="en-US" dirty="0"/>
          </a:p>
        </p:txBody>
      </p:sp>
      <p:sp>
        <p:nvSpPr>
          <p:cNvPr id="4" name="Slide Number Placeholder 3"/>
          <p:cNvSpPr>
            <a:spLocks noGrp="1"/>
          </p:cNvSpPr>
          <p:nvPr>
            <p:ph type="sldNum" sz="quarter" idx="12"/>
          </p:nvPr>
        </p:nvSpPr>
        <p:spPr/>
        <p:txBody>
          <a:bodyPr/>
          <a:lstStyle/>
          <a:p>
            <a:fld id="{7801C79A-81F8-4B70-B67F-A0ABD0A3BB0A}" type="slidenum">
              <a:rPr lang="en-US" smtClean="0"/>
              <a:t>98</a:t>
            </a:fld>
            <a:endParaRPr lang="en-US"/>
          </a:p>
        </p:txBody>
      </p:sp>
    </p:spTree>
    <p:extLst>
      <p:ext uri="{BB962C8B-B14F-4D97-AF65-F5344CB8AC3E}">
        <p14:creationId xmlns:p14="http://schemas.microsoft.com/office/powerpoint/2010/main" val="407789169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 Categorical Waivers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S&amp;C memo 13-25 (4/19/13)</a:t>
            </a:r>
          </a:p>
          <a:p>
            <a:pPr lvl="1"/>
            <a:r>
              <a:rPr lang="en-US" dirty="0" smtClean="0"/>
              <a:t>Allows a lower humidity setting of 20% </a:t>
            </a:r>
            <a:r>
              <a:rPr lang="en-US" dirty="0" err="1" smtClean="0"/>
              <a:t>rh</a:t>
            </a:r>
            <a:r>
              <a:rPr lang="en-US" dirty="0" smtClean="0"/>
              <a:t> in anesthetizing locations (but subsequent S&amp;C memo requires a risk assessment to ensure equipment and supplies can tolerate the lower humidity levels)</a:t>
            </a:r>
          </a:p>
          <a:p>
            <a:pPr marL="27432" indent="0">
              <a:buNone/>
            </a:pPr>
            <a:r>
              <a:rPr lang="en-US" dirty="0" smtClean="0"/>
              <a:t>S&amp;C memo 13-58 (8/30/13)</a:t>
            </a:r>
          </a:p>
          <a:p>
            <a:pPr marL="850392" lvl="1" indent="-457200"/>
            <a:r>
              <a:rPr lang="en-US" dirty="0" smtClean="0"/>
              <a:t>Allows changes to med gas alarms</a:t>
            </a:r>
          </a:p>
          <a:p>
            <a:pPr marL="850392" lvl="1" indent="-457200"/>
            <a:r>
              <a:rPr lang="en-US" dirty="0" smtClean="0"/>
              <a:t>Allows existing openings to unoccupied rooms in exit enclosures</a:t>
            </a:r>
          </a:p>
          <a:p>
            <a:pPr marL="850392" lvl="1" indent="-457200"/>
            <a:r>
              <a:rPr lang="en-US" dirty="0" smtClean="0"/>
              <a:t>Allows a reduction of the annual test of generators</a:t>
            </a:r>
            <a:endParaRPr lang="en-US" dirty="0"/>
          </a:p>
        </p:txBody>
      </p:sp>
      <p:sp>
        <p:nvSpPr>
          <p:cNvPr id="4" name="Slide Number Placeholder 3"/>
          <p:cNvSpPr>
            <a:spLocks noGrp="1"/>
          </p:cNvSpPr>
          <p:nvPr>
            <p:ph type="sldNum" sz="quarter" idx="12"/>
          </p:nvPr>
        </p:nvSpPr>
        <p:spPr/>
        <p:txBody>
          <a:bodyPr/>
          <a:lstStyle/>
          <a:p>
            <a:fld id="{7801C79A-81F8-4B70-B67F-A0ABD0A3BB0A}" type="slidenum">
              <a:rPr lang="en-US" smtClean="0"/>
              <a:t>99</a:t>
            </a:fld>
            <a:endParaRPr lang="en-US"/>
          </a:p>
        </p:txBody>
      </p:sp>
    </p:spTree>
    <p:extLst>
      <p:ext uri="{BB962C8B-B14F-4D97-AF65-F5344CB8AC3E}">
        <p14:creationId xmlns:p14="http://schemas.microsoft.com/office/powerpoint/2010/main" val="2707136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7629</TotalTime>
  <Words>5443</Words>
  <Application>Microsoft Office PowerPoint</Application>
  <PresentationFormat>On-screen Show (4:3)</PresentationFormat>
  <Paragraphs>671</Paragraphs>
  <Slides>103</Slides>
  <Notes>0</Notes>
  <HiddenSlides>0</HiddenSlides>
  <MMClips>0</MMClips>
  <ScaleCrop>false</ScaleCrop>
  <HeadingPairs>
    <vt:vector size="4" baseType="variant">
      <vt:variant>
        <vt:lpstr>Theme</vt:lpstr>
      </vt:variant>
      <vt:variant>
        <vt:i4>1</vt:i4>
      </vt:variant>
      <vt:variant>
        <vt:lpstr>Slide Titles</vt:lpstr>
      </vt:variant>
      <vt:variant>
        <vt:i4>103</vt:i4>
      </vt:variant>
    </vt:vector>
  </HeadingPairs>
  <TitlesOfParts>
    <vt:vector size="104" baseType="lpstr">
      <vt:lpstr>Flow</vt:lpstr>
      <vt:lpstr>Changes With the New  2012 Life Safety Code</vt:lpstr>
      <vt:lpstr>Changes to Life Safety Compliance </vt:lpstr>
      <vt:lpstr>Changes to Life Safety Compliance </vt:lpstr>
      <vt:lpstr>The Last Time… </vt:lpstr>
      <vt:lpstr>The Last Time… </vt:lpstr>
      <vt:lpstr>The Last Time… </vt:lpstr>
      <vt:lpstr>The Last Time… </vt:lpstr>
      <vt:lpstr>The Last Time… </vt:lpstr>
      <vt:lpstr>The Last Time… </vt:lpstr>
      <vt:lpstr>The New 2012 LSC… </vt:lpstr>
      <vt:lpstr>Openings in Exit Enclosures</vt:lpstr>
      <vt:lpstr>Openings in Exit Enclosures</vt:lpstr>
      <vt:lpstr>Openings in Exit Enclosures</vt:lpstr>
      <vt:lpstr>Openings in Exit Enclosures</vt:lpstr>
      <vt:lpstr>Action Required to Comply:</vt:lpstr>
      <vt:lpstr>Electrically Locked Doors</vt:lpstr>
      <vt:lpstr>Electrically Locked Doors</vt:lpstr>
      <vt:lpstr>Electrically Locked Doors</vt:lpstr>
      <vt:lpstr>Electrically Locked Doors</vt:lpstr>
      <vt:lpstr>Action Required to Comply:</vt:lpstr>
      <vt:lpstr>Dead-Bolt Locks</vt:lpstr>
      <vt:lpstr>Dead-Bolt Locks</vt:lpstr>
      <vt:lpstr>Action Required to Comply:</vt:lpstr>
      <vt:lpstr>Fire Door Testing and Inspection</vt:lpstr>
      <vt:lpstr>Fire Door Testing and Inspection</vt:lpstr>
      <vt:lpstr>Fire Door Testing and Inspection</vt:lpstr>
      <vt:lpstr>Fire Door Testing and Inspection</vt:lpstr>
      <vt:lpstr>Fire Door Testing and Inspection</vt:lpstr>
      <vt:lpstr>Action Required to Comply:</vt:lpstr>
      <vt:lpstr>Door Locks for Safety Needs</vt:lpstr>
      <vt:lpstr>Door Locks for Safety Needs</vt:lpstr>
      <vt:lpstr>Action Required to Comply:</vt:lpstr>
      <vt:lpstr>New Corridor Projection Requirements</vt:lpstr>
      <vt:lpstr>New Corridor Projection Requirements</vt:lpstr>
      <vt:lpstr>New Corridor Projection Requirements</vt:lpstr>
      <vt:lpstr>New Corridor Projection Requirements</vt:lpstr>
      <vt:lpstr>Action Required to Comply:</vt:lpstr>
      <vt:lpstr>New Corridor Width Requirements</vt:lpstr>
      <vt:lpstr>New Corridor Width Requirements</vt:lpstr>
      <vt:lpstr>New Corridor Width Requirements</vt:lpstr>
      <vt:lpstr>New Corridor Width Requirements</vt:lpstr>
      <vt:lpstr>New Corridor Width Requirements</vt:lpstr>
      <vt:lpstr>New Corridor Width Requirements</vt:lpstr>
      <vt:lpstr>New Corridor Width Requirements</vt:lpstr>
      <vt:lpstr>New Corridor Width Requirements</vt:lpstr>
      <vt:lpstr>Action Required to Comply:</vt:lpstr>
      <vt:lpstr>Action Required to Comply:</vt:lpstr>
      <vt:lpstr>Action Required to Comply:</vt:lpstr>
      <vt:lpstr>Action Required to Comply:</vt:lpstr>
      <vt:lpstr>Suites of Rooms</vt:lpstr>
      <vt:lpstr>Suites of Rooms</vt:lpstr>
      <vt:lpstr>Suites of Rooms</vt:lpstr>
      <vt:lpstr>Suites of Rooms</vt:lpstr>
      <vt:lpstr>Suites of Rooms</vt:lpstr>
      <vt:lpstr>Suites of Rooms</vt:lpstr>
      <vt:lpstr>Suites of Rooms</vt:lpstr>
      <vt:lpstr>Suites of Rooms</vt:lpstr>
      <vt:lpstr>Suites of Rooms</vt:lpstr>
      <vt:lpstr>Action Required to Comply:</vt:lpstr>
      <vt:lpstr>Hazardous Areas</vt:lpstr>
      <vt:lpstr>Hazardous Areas</vt:lpstr>
      <vt:lpstr>Hazardous Areas</vt:lpstr>
      <vt:lpstr>Hazardous Areas</vt:lpstr>
      <vt:lpstr>Hazardous Areas</vt:lpstr>
      <vt:lpstr>Action Required to Comply:</vt:lpstr>
      <vt:lpstr>Cooking Facilities</vt:lpstr>
      <vt:lpstr>Cooking Facilities</vt:lpstr>
      <vt:lpstr>Action Required to Comply:</vt:lpstr>
      <vt:lpstr>Alcohol Based Hand-Rub Dispensers</vt:lpstr>
      <vt:lpstr>Alcohol Based Hand-Rub Dispensers</vt:lpstr>
      <vt:lpstr>Alcohol Based Hand-Rub Dispensers</vt:lpstr>
      <vt:lpstr>Action Required to Comply:</vt:lpstr>
      <vt:lpstr>Automatic Sprinklers</vt:lpstr>
      <vt:lpstr>Automatic Sprinklers</vt:lpstr>
      <vt:lpstr>Automatic Sprinklers</vt:lpstr>
      <vt:lpstr>Action Required to Comply:</vt:lpstr>
      <vt:lpstr>Action Required to Comply:</vt:lpstr>
      <vt:lpstr>Fireplaces</vt:lpstr>
      <vt:lpstr>Fireplaces</vt:lpstr>
      <vt:lpstr>Action Required to Comply:</vt:lpstr>
      <vt:lpstr>Operating Features</vt:lpstr>
      <vt:lpstr>Operating Features</vt:lpstr>
      <vt:lpstr>Operating Features</vt:lpstr>
      <vt:lpstr>Operating Features</vt:lpstr>
      <vt:lpstr>Operating Features</vt:lpstr>
      <vt:lpstr>Operating Features</vt:lpstr>
      <vt:lpstr>Action Required to Comply:</vt:lpstr>
      <vt:lpstr>Sprinkler System Testing</vt:lpstr>
      <vt:lpstr>Sprinkler System Testing</vt:lpstr>
      <vt:lpstr>Action Required to Comply:</vt:lpstr>
      <vt:lpstr>Temporary Construction Barriers</vt:lpstr>
      <vt:lpstr>Temporary Construction Barriers</vt:lpstr>
      <vt:lpstr>Action Required to Comply:</vt:lpstr>
      <vt:lpstr>Generator Testing</vt:lpstr>
      <vt:lpstr>Generator Testing</vt:lpstr>
      <vt:lpstr>Action Required to Comply:</vt:lpstr>
      <vt:lpstr>CMS Categorical Waivers</vt:lpstr>
      <vt:lpstr>CMS Categorical Waivers</vt:lpstr>
      <vt:lpstr>CMS Categorical Waivers</vt:lpstr>
      <vt:lpstr>CMS Categorical Waivers</vt:lpstr>
      <vt:lpstr>In Conclusion…</vt:lpstr>
      <vt:lpstr>Questions…?</vt:lpstr>
      <vt:lpstr>Thank You!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Changes to  Life Safety Compliance</dc:title>
  <dc:creator>hp</dc:creator>
  <cp:lastModifiedBy>Basilios</cp:lastModifiedBy>
  <cp:revision>138</cp:revision>
  <cp:lastPrinted>2015-08-31T13:29:28Z</cp:lastPrinted>
  <dcterms:created xsi:type="dcterms:W3CDTF">2012-02-02T23:12:26Z</dcterms:created>
  <dcterms:modified xsi:type="dcterms:W3CDTF">2015-10-24T19:00:49Z</dcterms:modified>
</cp:coreProperties>
</file>