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7" r:id="rId2"/>
    <p:sldId id="258" r:id="rId3"/>
    <p:sldId id="352" r:id="rId4"/>
    <p:sldId id="259" r:id="rId5"/>
    <p:sldId id="260" r:id="rId6"/>
    <p:sldId id="261" r:id="rId7"/>
    <p:sldId id="262" r:id="rId8"/>
    <p:sldId id="263" r:id="rId9"/>
    <p:sldId id="265" r:id="rId10"/>
    <p:sldId id="266" r:id="rId11"/>
    <p:sldId id="268" r:id="rId12"/>
    <p:sldId id="269" r:id="rId13"/>
    <p:sldId id="270" r:id="rId14"/>
    <p:sldId id="271" r:id="rId15"/>
    <p:sldId id="272" r:id="rId16"/>
    <p:sldId id="273" r:id="rId17"/>
    <p:sldId id="353" r:id="rId18"/>
    <p:sldId id="275" r:id="rId19"/>
    <p:sldId id="276" r:id="rId20"/>
    <p:sldId id="277" r:id="rId21"/>
    <p:sldId id="278" r:id="rId22"/>
    <p:sldId id="279" r:id="rId23"/>
    <p:sldId id="280" r:id="rId24"/>
    <p:sldId id="281" r:id="rId25"/>
    <p:sldId id="282" r:id="rId26"/>
    <p:sldId id="283" r:id="rId27"/>
    <p:sldId id="284" r:id="rId28"/>
    <p:sldId id="285" r:id="rId29"/>
    <p:sldId id="354" r:id="rId30"/>
    <p:sldId id="286" r:id="rId31"/>
    <p:sldId id="35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6" r:id="rId47"/>
    <p:sldId id="308" r:id="rId48"/>
    <p:sldId id="310" r:id="rId49"/>
    <p:sldId id="311" r:id="rId50"/>
    <p:sldId id="312" r:id="rId51"/>
    <p:sldId id="313" r:id="rId52"/>
    <p:sldId id="314" r:id="rId53"/>
    <p:sldId id="316" r:id="rId54"/>
    <p:sldId id="317"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3" r:id="rId68"/>
    <p:sldId id="334" r:id="rId69"/>
    <p:sldId id="336" r:id="rId70"/>
    <p:sldId id="337" r:id="rId71"/>
    <p:sldId id="338" r:id="rId72"/>
    <p:sldId id="339" r:id="rId73"/>
    <p:sldId id="340" r:id="rId74"/>
    <p:sldId id="341" r:id="rId75"/>
    <p:sldId id="342" r:id="rId76"/>
    <p:sldId id="343" r:id="rId77"/>
    <p:sldId id="344" r:id="rId78"/>
    <p:sldId id="345" r:id="rId79"/>
    <p:sldId id="349" r:id="rId80"/>
    <p:sldId id="350" r:id="rId81"/>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956" y="-7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8391"/>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idx="1"/>
          </p:nvPr>
        </p:nvSpPr>
        <p:spPr>
          <a:xfrm>
            <a:off x="3936768" y="0"/>
            <a:ext cx="3011699" cy="458391"/>
          </a:xfrm>
          <a:prstGeom prst="rect">
            <a:avLst/>
          </a:prstGeom>
        </p:spPr>
        <p:txBody>
          <a:bodyPr vert="horz" lIns="92098" tIns="46049" rIns="92098" bIns="46049" rtlCol="0"/>
          <a:lstStyle>
            <a:lvl1pPr algn="r">
              <a:defRPr sz="1200"/>
            </a:lvl1pPr>
          </a:lstStyle>
          <a:p>
            <a:fld id="{484159E8-D654-4891-AC0D-4F3E3A7935F8}" type="datetimeFigureOut">
              <a:rPr lang="en-US" smtClean="0"/>
              <a:t>10/24/2015</a:t>
            </a:fld>
            <a:endParaRPr lang="en-US"/>
          </a:p>
        </p:txBody>
      </p:sp>
      <p:sp>
        <p:nvSpPr>
          <p:cNvPr id="4" name="Slide Image Placeholder 3"/>
          <p:cNvSpPr>
            <a:spLocks noGrp="1" noRot="1" noChangeAspect="1"/>
          </p:cNvSpPr>
          <p:nvPr>
            <p:ph type="sldImg" idx="2"/>
          </p:nvPr>
        </p:nvSpPr>
        <p:spPr>
          <a:xfrm>
            <a:off x="1182688" y="687388"/>
            <a:ext cx="4584700" cy="3438525"/>
          </a:xfrm>
          <a:prstGeom prst="rect">
            <a:avLst/>
          </a:prstGeom>
          <a:noFill/>
          <a:ln w="12700">
            <a:solidFill>
              <a:prstClr val="black"/>
            </a:solidFill>
          </a:ln>
        </p:spPr>
        <p:txBody>
          <a:bodyPr vert="horz" lIns="92098" tIns="46049" rIns="92098" bIns="46049" rtlCol="0" anchor="ctr"/>
          <a:lstStyle/>
          <a:p>
            <a:endParaRPr lang="en-US"/>
          </a:p>
        </p:txBody>
      </p:sp>
      <p:sp>
        <p:nvSpPr>
          <p:cNvPr id="5" name="Notes Placeholder 4"/>
          <p:cNvSpPr>
            <a:spLocks noGrp="1"/>
          </p:cNvSpPr>
          <p:nvPr>
            <p:ph type="body" sz="quarter" idx="3"/>
          </p:nvPr>
        </p:nvSpPr>
        <p:spPr>
          <a:xfrm>
            <a:off x="695008" y="4354711"/>
            <a:ext cx="5560060" cy="4125516"/>
          </a:xfrm>
          <a:prstGeom prst="rect">
            <a:avLst/>
          </a:prstGeom>
        </p:spPr>
        <p:txBody>
          <a:bodyPr vert="horz" lIns="92098" tIns="46049" rIns="92098" bIns="460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7831"/>
            <a:ext cx="3011699" cy="458391"/>
          </a:xfrm>
          <a:prstGeom prst="rect">
            <a:avLst/>
          </a:prstGeom>
        </p:spPr>
        <p:txBody>
          <a:bodyPr vert="horz" lIns="92098" tIns="46049" rIns="92098" bIns="4604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07831"/>
            <a:ext cx="3011699" cy="458391"/>
          </a:xfrm>
          <a:prstGeom prst="rect">
            <a:avLst/>
          </a:prstGeom>
        </p:spPr>
        <p:txBody>
          <a:bodyPr vert="horz" lIns="92098" tIns="46049" rIns="92098" bIns="46049" rtlCol="0" anchor="b"/>
          <a:lstStyle>
            <a:lvl1pPr algn="r">
              <a:defRPr sz="1200"/>
            </a:lvl1pPr>
          </a:lstStyle>
          <a:p>
            <a:fld id="{CAB40A19-CCE9-4C48-A92F-D4399585DF14}" type="slidenum">
              <a:rPr lang="en-US" smtClean="0"/>
              <a:t>‹#›</a:t>
            </a:fld>
            <a:endParaRPr lang="en-US"/>
          </a:p>
        </p:txBody>
      </p:sp>
    </p:spTree>
    <p:extLst>
      <p:ext uri="{BB962C8B-B14F-4D97-AF65-F5344CB8AC3E}">
        <p14:creationId xmlns:p14="http://schemas.microsoft.com/office/powerpoint/2010/main" val="2177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674" indent="-287323" eaLnBrk="0" hangingPunct="0">
              <a:spcBef>
                <a:spcPct val="30000"/>
              </a:spcBef>
              <a:defRPr sz="1200">
                <a:solidFill>
                  <a:schemeClr val="tx1"/>
                </a:solidFill>
                <a:latin typeface="Calibri" pitchFamily="34" charset="0"/>
              </a:defRPr>
            </a:lvl2pPr>
            <a:lvl3pPr marL="1150878" indent="-230176" eaLnBrk="0" hangingPunct="0">
              <a:spcBef>
                <a:spcPct val="30000"/>
              </a:spcBef>
              <a:defRPr sz="1200">
                <a:solidFill>
                  <a:schemeClr val="tx1"/>
                </a:solidFill>
                <a:latin typeface="Calibri" pitchFamily="34" charset="0"/>
              </a:defRPr>
            </a:lvl3pPr>
            <a:lvl4pPr marL="1611230" indent="-230176" eaLnBrk="0" hangingPunct="0">
              <a:spcBef>
                <a:spcPct val="30000"/>
              </a:spcBef>
              <a:defRPr sz="1200">
                <a:solidFill>
                  <a:schemeClr val="tx1"/>
                </a:solidFill>
                <a:latin typeface="Calibri" pitchFamily="34" charset="0"/>
              </a:defRPr>
            </a:lvl4pPr>
            <a:lvl5pPr marL="2071581" indent="-230176" eaLnBrk="0" hangingPunct="0">
              <a:spcBef>
                <a:spcPct val="30000"/>
              </a:spcBef>
              <a:defRPr sz="1200">
                <a:solidFill>
                  <a:schemeClr val="tx1"/>
                </a:solidFill>
                <a:latin typeface="Calibri" pitchFamily="34" charset="0"/>
              </a:defRPr>
            </a:lvl5pPr>
            <a:lvl6pPr marL="2528757" indent="-230176" eaLnBrk="0" fontAlgn="base" hangingPunct="0">
              <a:spcBef>
                <a:spcPct val="30000"/>
              </a:spcBef>
              <a:spcAft>
                <a:spcPct val="0"/>
              </a:spcAft>
              <a:defRPr sz="1200">
                <a:solidFill>
                  <a:schemeClr val="tx1"/>
                </a:solidFill>
                <a:latin typeface="Calibri" pitchFamily="34" charset="0"/>
              </a:defRPr>
            </a:lvl6pPr>
            <a:lvl7pPr marL="2985933" indent="-230176" eaLnBrk="0" fontAlgn="base" hangingPunct="0">
              <a:spcBef>
                <a:spcPct val="30000"/>
              </a:spcBef>
              <a:spcAft>
                <a:spcPct val="0"/>
              </a:spcAft>
              <a:defRPr sz="1200">
                <a:solidFill>
                  <a:schemeClr val="tx1"/>
                </a:solidFill>
                <a:latin typeface="Calibri" pitchFamily="34" charset="0"/>
              </a:defRPr>
            </a:lvl7pPr>
            <a:lvl8pPr marL="3443109" indent="-230176" eaLnBrk="0" fontAlgn="base" hangingPunct="0">
              <a:spcBef>
                <a:spcPct val="30000"/>
              </a:spcBef>
              <a:spcAft>
                <a:spcPct val="0"/>
              </a:spcAft>
              <a:defRPr sz="1200">
                <a:solidFill>
                  <a:schemeClr val="tx1"/>
                </a:solidFill>
                <a:latin typeface="Calibri" pitchFamily="34" charset="0"/>
              </a:defRPr>
            </a:lvl8pPr>
            <a:lvl9pPr marL="3900285" indent="-230176" eaLnBrk="0" fontAlgn="base" hangingPunct="0">
              <a:spcBef>
                <a:spcPct val="30000"/>
              </a:spcBef>
              <a:spcAft>
                <a:spcPct val="0"/>
              </a:spcAft>
              <a:defRPr sz="1200">
                <a:solidFill>
                  <a:schemeClr val="tx1"/>
                </a:solidFill>
                <a:latin typeface="Calibri" pitchFamily="34" charset="0"/>
              </a:defRPr>
            </a:lvl9pPr>
          </a:lstStyle>
          <a:p>
            <a:pPr>
              <a:spcBef>
                <a:spcPct val="0"/>
              </a:spcBef>
            </a:pPr>
            <a:fld id="{212B5E77-451E-4649-BF69-598C8F58EEAB}" type="slidenum">
              <a:rPr lang="en-US" altLang="en-US" smtClean="0">
                <a:latin typeface="Arial" charset="0"/>
                <a:ea typeface="ＭＳ Ｐゴシック" pitchFamily="34" charset="-128"/>
              </a:rPr>
              <a:pPr>
                <a:spcBef>
                  <a:spcPct val="0"/>
                </a:spcBef>
              </a:pPr>
              <a:t>1</a:t>
            </a:fld>
            <a:endParaRPr lang="en-US" alt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7674" indent="-287323" eaLnBrk="0" hangingPunct="0">
              <a:spcBef>
                <a:spcPct val="30000"/>
              </a:spcBef>
              <a:defRPr sz="1200">
                <a:solidFill>
                  <a:schemeClr val="tx1"/>
                </a:solidFill>
                <a:latin typeface="Calibri" pitchFamily="34" charset="0"/>
              </a:defRPr>
            </a:lvl2pPr>
            <a:lvl3pPr marL="1150878" indent="-230176" eaLnBrk="0" hangingPunct="0">
              <a:spcBef>
                <a:spcPct val="30000"/>
              </a:spcBef>
              <a:defRPr sz="1200">
                <a:solidFill>
                  <a:schemeClr val="tx1"/>
                </a:solidFill>
                <a:latin typeface="Calibri" pitchFamily="34" charset="0"/>
              </a:defRPr>
            </a:lvl3pPr>
            <a:lvl4pPr marL="1611230" indent="-230176" eaLnBrk="0" hangingPunct="0">
              <a:spcBef>
                <a:spcPct val="30000"/>
              </a:spcBef>
              <a:defRPr sz="1200">
                <a:solidFill>
                  <a:schemeClr val="tx1"/>
                </a:solidFill>
                <a:latin typeface="Calibri" pitchFamily="34" charset="0"/>
              </a:defRPr>
            </a:lvl4pPr>
            <a:lvl5pPr marL="2071581" indent="-230176" eaLnBrk="0" hangingPunct="0">
              <a:spcBef>
                <a:spcPct val="30000"/>
              </a:spcBef>
              <a:defRPr sz="1200">
                <a:solidFill>
                  <a:schemeClr val="tx1"/>
                </a:solidFill>
                <a:latin typeface="Calibri" pitchFamily="34" charset="0"/>
              </a:defRPr>
            </a:lvl5pPr>
            <a:lvl6pPr marL="2528757" indent="-230176" eaLnBrk="0" fontAlgn="base" hangingPunct="0">
              <a:spcBef>
                <a:spcPct val="30000"/>
              </a:spcBef>
              <a:spcAft>
                <a:spcPct val="0"/>
              </a:spcAft>
              <a:defRPr sz="1200">
                <a:solidFill>
                  <a:schemeClr val="tx1"/>
                </a:solidFill>
                <a:latin typeface="Calibri" pitchFamily="34" charset="0"/>
              </a:defRPr>
            </a:lvl6pPr>
            <a:lvl7pPr marL="2985933" indent="-230176" eaLnBrk="0" fontAlgn="base" hangingPunct="0">
              <a:spcBef>
                <a:spcPct val="30000"/>
              </a:spcBef>
              <a:spcAft>
                <a:spcPct val="0"/>
              </a:spcAft>
              <a:defRPr sz="1200">
                <a:solidFill>
                  <a:schemeClr val="tx1"/>
                </a:solidFill>
                <a:latin typeface="Calibri" pitchFamily="34" charset="0"/>
              </a:defRPr>
            </a:lvl7pPr>
            <a:lvl8pPr marL="3443109" indent="-230176" eaLnBrk="0" fontAlgn="base" hangingPunct="0">
              <a:spcBef>
                <a:spcPct val="30000"/>
              </a:spcBef>
              <a:spcAft>
                <a:spcPct val="0"/>
              </a:spcAft>
              <a:defRPr sz="1200">
                <a:solidFill>
                  <a:schemeClr val="tx1"/>
                </a:solidFill>
                <a:latin typeface="Calibri" pitchFamily="34" charset="0"/>
              </a:defRPr>
            </a:lvl8pPr>
            <a:lvl9pPr marL="3900285" indent="-230176" eaLnBrk="0" fontAlgn="base" hangingPunct="0">
              <a:spcBef>
                <a:spcPct val="30000"/>
              </a:spcBef>
              <a:spcAft>
                <a:spcPct val="0"/>
              </a:spcAft>
              <a:defRPr sz="1200">
                <a:solidFill>
                  <a:schemeClr val="tx1"/>
                </a:solidFill>
                <a:latin typeface="Calibri" pitchFamily="34" charset="0"/>
              </a:defRPr>
            </a:lvl9pPr>
          </a:lstStyle>
          <a:p>
            <a:pPr>
              <a:spcBef>
                <a:spcPct val="0"/>
              </a:spcBef>
            </a:pPr>
            <a:fld id="{6A314010-24AE-462A-A958-99E3E2271F66}" type="slidenum">
              <a:rPr lang="en-US" altLang="en-US" smtClean="0">
                <a:latin typeface="Arial" charset="0"/>
                <a:ea typeface="ＭＳ Ｐゴシック" pitchFamily="34" charset="-128"/>
              </a:rPr>
              <a:pPr>
                <a:spcBef>
                  <a:spcPct val="0"/>
                </a:spcBef>
              </a:pPr>
              <a:t>80</a:t>
            </a:fld>
            <a:endParaRPr lang="en-US" alt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09E76D-F374-4298-8092-37C2C6A5296C}"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F3147-7FEE-42D0-8428-49893D55381A}"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9E76D-F374-4298-8092-37C2C6A5296C}"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F3147-7FEE-42D0-8428-49893D5538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9E76D-F374-4298-8092-37C2C6A5296C}"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F3147-7FEE-42D0-8428-49893D5538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9E76D-F374-4298-8092-37C2C6A5296C}"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F3147-7FEE-42D0-8428-49893D5538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9E76D-F374-4298-8092-37C2C6A5296C}"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F3147-7FEE-42D0-8428-49893D55381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09E76D-F374-4298-8092-37C2C6A5296C}" type="datetimeFigureOut">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F3147-7FEE-42D0-8428-49893D5538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09E76D-F374-4298-8092-37C2C6A5296C}" type="datetimeFigureOut">
              <a:rPr lang="en-US" smtClean="0"/>
              <a:t>10/24/2015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EF3147-7FEE-42D0-8428-49893D55381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09E76D-F374-4298-8092-37C2C6A5296C}" type="datetimeFigureOut">
              <a:rPr lang="en-US" smtClean="0"/>
              <a:t>10/24/2015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F3147-7FEE-42D0-8428-49893D5538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9E76D-F374-4298-8092-37C2C6A5296C}" type="datetimeFigureOut">
              <a:rPr lang="en-US" smtClean="0"/>
              <a:t>10/24/2015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F3147-7FEE-42D0-8428-49893D5538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9E76D-F374-4298-8092-37C2C6A5296C}" type="datetimeFigureOut">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F3147-7FEE-42D0-8428-49893D55381A}"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9E76D-F374-4298-8092-37C2C6A5296C}" type="datetimeFigureOut">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F3147-7FEE-42D0-8428-49893D5538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B09E76D-F374-4298-8092-37C2C6A5296C}" type="datetimeFigureOut">
              <a:rPr lang="en-US" smtClean="0"/>
              <a:t>10/24/2015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0EF3147-7FEE-42D0-8428-49893D55381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304800"/>
            <a:ext cx="7772400" cy="1295400"/>
          </a:xfrm>
        </p:spPr>
        <p:txBody>
          <a:bodyPr rtlCol="0">
            <a:normAutofit fontScale="90000"/>
          </a:bodyPr>
          <a:lstStyle/>
          <a:p>
            <a:pPr eaLnBrk="1" fontAlgn="auto" hangingPunct="1">
              <a:spcAft>
                <a:spcPts val="0"/>
              </a:spcAft>
              <a:defRPr/>
            </a:pPr>
            <a:r>
              <a:rPr lang="en-US" altLang="en-US" dirty="0" smtClean="0"/>
              <a:t/>
            </a:r>
            <a:br>
              <a:rPr lang="en-US" altLang="en-US" dirty="0" smtClean="0"/>
            </a:br>
            <a:endParaRPr lang="en-US" altLang="en-US" dirty="0" smtClean="0"/>
          </a:p>
        </p:txBody>
      </p:sp>
      <p:sp>
        <p:nvSpPr>
          <p:cNvPr id="14339" name="Rectangle 3"/>
          <p:cNvSpPr>
            <a:spLocks noGrp="1" noChangeArrowheads="1"/>
          </p:cNvSpPr>
          <p:nvPr>
            <p:ph type="subTitle" idx="1"/>
          </p:nvPr>
        </p:nvSpPr>
        <p:spPr>
          <a:xfrm>
            <a:off x="1600200" y="3429000"/>
            <a:ext cx="5867400" cy="2971800"/>
          </a:xfrm>
        </p:spPr>
        <p:txBody>
          <a:bodyPr rtlCol="0">
            <a:normAutofit/>
          </a:bodyPr>
          <a:lstStyle/>
          <a:p>
            <a:pPr algn="ctr" eaLnBrk="1" fontAlgn="auto" hangingPunct="1">
              <a:spcAft>
                <a:spcPts val="0"/>
              </a:spcAft>
              <a:buFont typeface="Arial" panose="020B0604020202020204" pitchFamily="34" charset="0"/>
              <a:buNone/>
              <a:defRPr/>
            </a:pPr>
            <a:r>
              <a:rPr lang="en-US" altLang="en-US" sz="2800" dirty="0" smtClean="0">
                <a:solidFill>
                  <a:schemeClr val="tx1"/>
                </a:solidFill>
              </a:rPr>
              <a:t>Brad Keyes, CHSP</a:t>
            </a:r>
          </a:p>
          <a:p>
            <a:pPr algn="ctr" eaLnBrk="1" fontAlgn="auto" hangingPunct="1">
              <a:spcAft>
                <a:spcPts val="0"/>
              </a:spcAft>
              <a:buFont typeface="Arial" panose="020B0604020202020204" pitchFamily="34" charset="0"/>
              <a:buNone/>
              <a:defRPr/>
            </a:pPr>
            <a:r>
              <a:rPr lang="en-US" altLang="en-US" dirty="0" smtClean="0">
                <a:solidFill>
                  <a:schemeClr val="tx1"/>
                </a:solidFill>
              </a:rPr>
              <a:t>Keyes Life Safety Compliance, LLC</a:t>
            </a:r>
            <a:endParaRPr lang="en-US" altLang="en-US" sz="2800" dirty="0" smtClean="0">
              <a:solidFill>
                <a:schemeClr val="tx1"/>
              </a:solidFill>
            </a:endParaRPr>
          </a:p>
          <a:p>
            <a:pPr eaLnBrk="1" fontAlgn="auto" hangingPunct="1">
              <a:spcAft>
                <a:spcPts val="0"/>
              </a:spcAft>
              <a:buFont typeface="Arial" panose="020B0604020202020204" pitchFamily="34" charset="0"/>
              <a:buNone/>
              <a:defRPr/>
            </a:pPr>
            <a:endParaRPr lang="en-US" altLang="en-US" sz="2800" dirty="0" smtClean="0">
              <a:solidFill>
                <a:schemeClr val="tx1"/>
              </a:solidFill>
            </a:endParaRPr>
          </a:p>
        </p:txBody>
      </p:sp>
      <p:sp>
        <p:nvSpPr>
          <p:cNvPr id="3076" name="Title 1"/>
          <p:cNvSpPr txBox="1">
            <a:spLocks/>
          </p:cNvSpPr>
          <p:nvPr/>
        </p:nvSpPr>
        <p:spPr bwMode="auto">
          <a:xfrm>
            <a:off x="457200" y="327025"/>
            <a:ext cx="80772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b="1" dirty="0" smtClean="0">
                <a:solidFill>
                  <a:srgbClr val="00B0F0"/>
                </a:solidFill>
                <a:effectLst>
                  <a:outerShdw blurRad="38100" dist="38100" dir="2700000" algn="tl">
                    <a:srgbClr val="000000">
                      <a:alpha val="43137"/>
                    </a:srgbClr>
                  </a:outerShdw>
                </a:effectLst>
              </a:rPr>
              <a:t>Documentation Required for </a:t>
            </a:r>
          </a:p>
          <a:p>
            <a:pPr algn="ctr" eaLnBrk="1" hangingPunct="1">
              <a:spcBef>
                <a:spcPct val="0"/>
              </a:spcBef>
              <a:buFontTx/>
              <a:buNone/>
            </a:pPr>
            <a:r>
              <a:rPr lang="en-US" altLang="en-US" sz="4800" b="1" dirty="0" smtClean="0">
                <a:solidFill>
                  <a:srgbClr val="00B0F0"/>
                </a:solidFill>
                <a:effectLst>
                  <a:outerShdw blurRad="38100" dist="38100" dir="2700000" algn="tl">
                    <a:srgbClr val="000000">
                      <a:alpha val="43137"/>
                    </a:srgbClr>
                  </a:outerShdw>
                </a:effectLst>
              </a:rPr>
              <a:t>A </a:t>
            </a:r>
            <a:r>
              <a:rPr lang="en-US" altLang="en-US" sz="4800" b="1" dirty="0" smtClean="0">
                <a:solidFill>
                  <a:srgbClr val="00B0F0"/>
                </a:solidFill>
                <a:effectLst>
                  <a:outerShdw blurRad="38100" dist="38100" dir="2700000" algn="tl">
                    <a:srgbClr val="000000">
                      <a:alpha val="43137"/>
                    </a:srgbClr>
                  </a:outerShdw>
                </a:effectLst>
                <a:latin typeface="Brush Script MT" panose="03060802040406070304" pitchFamily="66" charset="0"/>
              </a:rPr>
              <a:t>Successful</a:t>
            </a:r>
            <a:r>
              <a:rPr lang="en-US" altLang="en-US" sz="4800" b="1" dirty="0" smtClean="0">
                <a:solidFill>
                  <a:srgbClr val="00B0F0"/>
                </a:solidFill>
                <a:effectLst>
                  <a:outerShdw blurRad="38100" dist="38100" dir="2700000" algn="tl">
                    <a:srgbClr val="000000">
                      <a:alpha val="43137"/>
                    </a:srgbClr>
                  </a:outerShdw>
                </a:effectLst>
              </a:rPr>
              <a:t> Life Safety Survey</a:t>
            </a:r>
            <a:endParaRPr lang="en-US" altLang="en-US" sz="4800" b="1" dirty="0">
              <a:solidFill>
                <a:srgbClr val="00B0F0"/>
              </a:solidFill>
              <a:effectLst>
                <a:outerShdw blurRad="38100" dist="38100" dir="2700000" algn="tl">
                  <a:srgbClr val="000000">
                    <a:alpha val="43137"/>
                  </a:srgbClr>
                </a:outerShdw>
              </a:effectLst>
            </a:endParaRPr>
          </a:p>
          <a:p>
            <a:pPr algn="ctr" eaLnBrk="1" hangingPunct="1">
              <a:spcBef>
                <a:spcPct val="0"/>
              </a:spcBef>
              <a:buFontTx/>
              <a:buNone/>
            </a:pPr>
            <a:endParaRPr lang="en-US" altLang="en-US" sz="4400" dirty="0">
              <a:solidFill>
                <a:srgbClr val="00B0F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800600"/>
            <a:ext cx="2628299" cy="990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9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marL="0" indent="0">
              <a:buFont typeface="Arial" charset="0"/>
              <a:buNone/>
            </a:pPr>
            <a:r>
              <a:rPr lang="en-US" altLang="en-US" smtClean="0"/>
              <a:t>It is not unusual that a typical facility manager may not fully understand what’s required on a particular standard. </a:t>
            </a:r>
          </a:p>
          <a:p>
            <a:pPr marL="0" indent="0">
              <a:buFont typeface="Arial" charset="0"/>
              <a:buNone/>
            </a:pPr>
            <a:endParaRPr lang="en-US" altLang="en-US" smtClean="0"/>
          </a:p>
          <a:p>
            <a:pPr marL="0" indent="0">
              <a:buFont typeface="Arial" charset="0"/>
              <a:buNone/>
            </a:pPr>
            <a:r>
              <a:rPr lang="en-US" altLang="en-US" smtClean="0"/>
              <a:t>But, it is the organization’s responsibility to comply with the standards. So, if you’re not 100% sure on how to comply, then it is your responsibility to ask questions.</a:t>
            </a:r>
          </a:p>
          <a:p>
            <a:pPr marL="0" indent="0">
              <a:buFont typeface="Arial" charset="0"/>
              <a:buNone/>
            </a:pPr>
            <a:endParaRPr lang="en-US" altLang="en-US" sz="3600" b="1" smtClean="0"/>
          </a:p>
          <a:p>
            <a:pPr marL="0" indent="0">
              <a:buFont typeface="Arial" charset="0"/>
              <a:buNone/>
            </a:pPr>
            <a:endParaRPr lang="en-US" altLang="en-US" sz="3600" b="1" smtClean="0"/>
          </a:p>
        </p:txBody>
      </p:sp>
      <p:sp>
        <p:nvSpPr>
          <p:cNvPr id="12291"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CDB8F07E-C104-45ED-9951-B0B0875174F9}" type="slidenum">
              <a:rPr lang="en-US" smtClean="0"/>
              <a:pPr>
                <a:defRPr/>
              </a:pPr>
              <a:t>10</a:t>
            </a:fld>
            <a:endParaRPr lang="en-US"/>
          </a:p>
        </p:txBody>
      </p:sp>
    </p:spTree>
    <p:extLst>
      <p:ext uri="{BB962C8B-B14F-4D97-AF65-F5344CB8AC3E}">
        <p14:creationId xmlns:p14="http://schemas.microsoft.com/office/powerpoint/2010/main" val="3235372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marL="0" indent="0" algn="ctr">
              <a:buFont typeface="Arial" charset="0"/>
              <a:buNone/>
            </a:pPr>
            <a:r>
              <a:rPr lang="en-US" altLang="en-US" sz="3600" b="1" dirty="0" smtClean="0"/>
              <a:t>Third: Confirm compliance by                    reviewing your documentation!</a:t>
            </a:r>
          </a:p>
          <a:p>
            <a:pPr marL="0" lvl="0" indent="0">
              <a:buClr>
                <a:srgbClr val="AD0101"/>
              </a:buClr>
              <a:buNone/>
            </a:pPr>
            <a:endParaRPr lang="en-US" altLang="en-US" dirty="0" smtClean="0">
              <a:solidFill>
                <a:srgbClr val="303030"/>
              </a:solidFill>
            </a:endParaRPr>
          </a:p>
          <a:p>
            <a:pPr marL="0" lvl="0" indent="0">
              <a:buClr>
                <a:srgbClr val="AD0101"/>
              </a:buClr>
              <a:buNone/>
            </a:pPr>
            <a:r>
              <a:rPr lang="en-US" altLang="en-US" dirty="0" smtClean="0">
                <a:solidFill>
                  <a:srgbClr val="303030"/>
                </a:solidFill>
              </a:rPr>
              <a:t>Reading </a:t>
            </a:r>
            <a:r>
              <a:rPr lang="en-US" altLang="en-US" dirty="0">
                <a:solidFill>
                  <a:srgbClr val="303030"/>
                </a:solidFill>
              </a:rPr>
              <a:t>and understanding the standards is a good start, but to be complete, you must assess your own documents.</a:t>
            </a:r>
          </a:p>
          <a:p>
            <a:pPr marL="0" indent="0" algn="ctr">
              <a:buFont typeface="Arial" charset="0"/>
              <a:buNone/>
            </a:pPr>
            <a:endParaRPr lang="en-US" altLang="en-US" sz="3600" b="1" dirty="0" smtClean="0"/>
          </a:p>
        </p:txBody>
      </p:sp>
      <p:sp>
        <p:nvSpPr>
          <p:cNvPr id="14339"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4120E9B3-8E9A-408B-9A79-61B7856CAB89}" type="slidenum">
              <a:rPr lang="en-US" smtClean="0"/>
              <a:pPr>
                <a:defRPr/>
              </a:pPr>
              <a:t>11</a:t>
            </a:fld>
            <a:endParaRPr lang="en-US"/>
          </a:p>
        </p:txBody>
      </p:sp>
    </p:spTree>
    <p:extLst>
      <p:ext uri="{BB962C8B-B14F-4D97-AF65-F5344CB8AC3E}">
        <p14:creationId xmlns:p14="http://schemas.microsoft.com/office/powerpoint/2010/main" val="417845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marL="0" indent="0">
              <a:buFont typeface="Arial" charset="0"/>
              <a:buNone/>
            </a:pPr>
            <a:endParaRPr lang="en-US" altLang="en-US" smtClean="0"/>
          </a:p>
          <a:p>
            <a:pPr marL="0" indent="0">
              <a:buFont typeface="Arial" charset="0"/>
              <a:buNone/>
            </a:pPr>
            <a:r>
              <a:rPr lang="en-US" altLang="en-US" smtClean="0"/>
              <a:t>There are many reasons that it is critically important for the facility manager to review the inspection and testing documentation on the hospital’s fire-safety equipment:</a:t>
            </a:r>
          </a:p>
        </p:txBody>
      </p:sp>
      <p:sp>
        <p:nvSpPr>
          <p:cNvPr id="15363"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5E8392CE-833B-48F2-9B33-3E730364F045}" type="slidenum">
              <a:rPr lang="en-US" smtClean="0"/>
              <a:pPr>
                <a:defRPr/>
              </a:pPr>
              <a:t>12</a:t>
            </a:fld>
            <a:endParaRPr lang="en-US"/>
          </a:p>
        </p:txBody>
      </p:sp>
    </p:spTree>
    <p:extLst>
      <p:ext uri="{BB962C8B-B14F-4D97-AF65-F5344CB8AC3E}">
        <p14:creationId xmlns:p14="http://schemas.microsoft.com/office/powerpoint/2010/main" val="2312742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marL="1143000" lvl="1" indent="-742950">
              <a:buClrTx/>
              <a:buFont typeface="Calibri" pitchFamily="34" charset="0"/>
              <a:buAutoNum type="arabicPeriod"/>
            </a:pPr>
            <a:r>
              <a:rPr lang="en-US" altLang="en-US" dirty="0" smtClean="0"/>
              <a:t>You should never trust an outside contractor for advice on compliance with a standard or regulation. If you hire a service contractor to test your fire alarm system, it is your responsibility to make sure that contractor is not only performing the test correctly, but is actually testing everything that is required to be tested. </a:t>
            </a:r>
          </a:p>
        </p:txBody>
      </p:sp>
      <p:sp>
        <p:nvSpPr>
          <p:cNvPr id="16387"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555B67D9-D257-4C81-90CC-B10AD5AC8A57}" type="slidenum">
              <a:rPr lang="en-US" smtClean="0"/>
              <a:pPr>
                <a:defRPr/>
              </a:pPr>
              <a:t>13</a:t>
            </a:fld>
            <a:endParaRPr lang="en-US"/>
          </a:p>
        </p:txBody>
      </p:sp>
    </p:spTree>
    <p:extLst>
      <p:ext uri="{BB962C8B-B14F-4D97-AF65-F5344CB8AC3E}">
        <p14:creationId xmlns:p14="http://schemas.microsoft.com/office/powerpoint/2010/main" val="1081301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marL="1143000" lvl="1" indent="-742950">
              <a:buClrTx/>
              <a:buFont typeface="Calibri" pitchFamily="34" charset="0"/>
              <a:buAutoNum type="arabicPeriod" startAt="2"/>
            </a:pPr>
            <a:r>
              <a:rPr lang="en-US" altLang="en-US" dirty="0" smtClean="0"/>
              <a:t>Contractors frequently do not know what edition of a particular NFPA standard the hospital is required to comply with. For example, the latest edition of inspection and testing of sprinkler systems is the 2014 edition; however, the hospital is currently required to comply with the 1998 edition. The contractor may mistakenly assume you are required to comply with the most recent edition. (There are a lot of differences between the 1998 edition and the 2014 edition.)</a:t>
            </a:r>
          </a:p>
        </p:txBody>
      </p:sp>
      <p:sp>
        <p:nvSpPr>
          <p:cNvPr id="17411"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47E71D30-57D2-459A-86BB-81339CCAF0C2}" type="slidenum">
              <a:rPr lang="en-US" smtClean="0"/>
              <a:pPr>
                <a:defRPr/>
              </a:pPr>
              <a:t>14</a:t>
            </a:fld>
            <a:endParaRPr lang="en-US"/>
          </a:p>
        </p:txBody>
      </p:sp>
    </p:spTree>
    <p:extLst>
      <p:ext uri="{BB962C8B-B14F-4D97-AF65-F5344CB8AC3E}">
        <p14:creationId xmlns:p14="http://schemas.microsoft.com/office/powerpoint/2010/main" val="2255926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marL="1143000" lvl="1" indent="-742950">
              <a:buClrTx/>
              <a:buFont typeface="Calibri" pitchFamily="34" charset="0"/>
              <a:buAutoNum type="arabicPeriod" startAt="3"/>
            </a:pPr>
            <a:r>
              <a:rPr lang="en-US" altLang="en-US" dirty="0" smtClean="0"/>
              <a:t>Check the inspection reports / work-orders from your own staff. Make sure they understand the correct procedures to follow for that particular test or inspection. Even the most seasoned veterans may develop ‘work-</a:t>
            </a:r>
            <a:r>
              <a:rPr lang="en-US" altLang="en-US" dirty="0" err="1" smtClean="0"/>
              <a:t>arounds</a:t>
            </a:r>
            <a:r>
              <a:rPr lang="en-US" altLang="en-US" dirty="0" smtClean="0"/>
              <a:t>’ or short-cuts that you may not be aware of unless you review their work. </a:t>
            </a:r>
          </a:p>
        </p:txBody>
      </p:sp>
      <p:sp>
        <p:nvSpPr>
          <p:cNvPr id="18435"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D9812C57-6E3D-4DBD-BCAC-BC45D00CA08E}" type="slidenum">
              <a:rPr lang="en-US" smtClean="0"/>
              <a:pPr>
                <a:defRPr/>
              </a:pPr>
              <a:t>15</a:t>
            </a:fld>
            <a:endParaRPr lang="en-US"/>
          </a:p>
        </p:txBody>
      </p:sp>
    </p:spTree>
    <p:extLst>
      <p:ext uri="{BB962C8B-B14F-4D97-AF65-F5344CB8AC3E}">
        <p14:creationId xmlns:p14="http://schemas.microsoft.com/office/powerpoint/2010/main" val="729996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marL="1143000" lvl="1" indent="-742950">
              <a:buClrTx/>
              <a:buFont typeface="Calibri" pitchFamily="34" charset="0"/>
              <a:buAutoNum type="arabicPeriod" startAt="4"/>
            </a:pPr>
            <a:r>
              <a:rPr lang="en-US" altLang="en-US" dirty="0" smtClean="0"/>
              <a:t>Look for items that did not pass the test or inspection, or were not tested due to inaccessibility. There are no acceptable reasons not to perform a test or inspection on a device that has a requirement to do so. If a device failed, then it needs to be repaired or replaced, and then retested; and the documentation proving all of this needs to be accessible.  </a:t>
            </a:r>
          </a:p>
        </p:txBody>
      </p:sp>
      <p:sp>
        <p:nvSpPr>
          <p:cNvPr id="19459"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942E4788-2943-46BB-B7F6-5A93EB007B02}" type="slidenum">
              <a:rPr lang="en-US" smtClean="0"/>
              <a:pPr>
                <a:defRPr/>
              </a:pPr>
              <a:t>16</a:t>
            </a:fld>
            <a:endParaRPr lang="en-US"/>
          </a:p>
        </p:txBody>
      </p:sp>
    </p:spTree>
    <p:extLst>
      <p:ext uri="{BB962C8B-B14F-4D97-AF65-F5344CB8AC3E}">
        <p14:creationId xmlns:p14="http://schemas.microsoft.com/office/powerpoint/2010/main" val="2825562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marL="400050" lvl="1" indent="0">
              <a:buClrTx/>
              <a:buNone/>
            </a:pPr>
            <a:r>
              <a:rPr lang="en-US" altLang="en-US" dirty="0" smtClean="0"/>
              <a:t>It is understood that Joint Commission does allow hospitals to place inaccessible fire dampers on the PFI list with a 6-year projected completion date. But, CMS does not recognize this practice and will expect all inaccessible fire dampers to be made accessible, and tested; or a waiver request may be made when the damper is cited for not being tested. </a:t>
            </a:r>
          </a:p>
        </p:txBody>
      </p:sp>
      <p:sp>
        <p:nvSpPr>
          <p:cNvPr id="19459"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942E4788-2943-46BB-B7F6-5A93EB007B02}" type="slidenum">
              <a:rPr lang="en-US" smtClean="0"/>
              <a:pPr>
                <a:defRPr/>
              </a:pPr>
              <a:t>17</a:t>
            </a:fld>
            <a:endParaRPr lang="en-US"/>
          </a:p>
        </p:txBody>
      </p:sp>
    </p:spTree>
    <p:extLst>
      <p:ext uri="{BB962C8B-B14F-4D97-AF65-F5344CB8AC3E}">
        <p14:creationId xmlns:p14="http://schemas.microsoft.com/office/powerpoint/2010/main" val="2859222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Font typeface="Arial" charset="0"/>
              <a:buNone/>
              <a:defRPr/>
            </a:pPr>
            <a:r>
              <a:rPr lang="en-US" sz="2800" dirty="0" smtClean="0"/>
              <a:t>NFPA 10 (2010) -	Portable Fire Extinguishers</a:t>
            </a:r>
          </a:p>
          <a:p>
            <a:pPr marL="0" indent="0">
              <a:buFont typeface="Arial" charset="0"/>
              <a:buNone/>
              <a:defRPr/>
            </a:pPr>
            <a:r>
              <a:rPr lang="en-US" sz="2800" dirty="0" smtClean="0"/>
              <a:t>They must be inspected monthly for:</a:t>
            </a:r>
          </a:p>
          <a:p>
            <a:pPr lvl="1">
              <a:defRPr/>
            </a:pPr>
            <a:r>
              <a:rPr lang="en-US" sz="2400" dirty="0" smtClean="0"/>
              <a:t>Mounted </a:t>
            </a:r>
            <a:r>
              <a:rPr lang="en-US" sz="2400" u="sng" dirty="0" smtClean="0"/>
              <a:t>&gt;</a:t>
            </a:r>
            <a:r>
              <a:rPr lang="en-US" sz="2400" dirty="0" smtClean="0"/>
              <a:t> 4 inches and </a:t>
            </a:r>
            <a:r>
              <a:rPr lang="en-US" sz="2400" u="sng" dirty="0" smtClean="0"/>
              <a:t>&lt;</a:t>
            </a:r>
            <a:r>
              <a:rPr lang="en-US" sz="2400" dirty="0" smtClean="0"/>
              <a:t> 60 inches above                                     the floor</a:t>
            </a:r>
          </a:p>
          <a:p>
            <a:pPr lvl="1">
              <a:defRPr/>
            </a:pPr>
            <a:r>
              <a:rPr lang="en-US" sz="2400" dirty="0" smtClean="0"/>
              <a:t>Access to FE is not obstructed</a:t>
            </a:r>
          </a:p>
          <a:p>
            <a:pPr lvl="1">
              <a:defRPr/>
            </a:pPr>
            <a:r>
              <a:rPr lang="en-US" sz="2400" dirty="0" smtClean="0"/>
              <a:t>FE is full by ‘hefting’ </a:t>
            </a:r>
          </a:p>
          <a:p>
            <a:pPr lvl="1">
              <a:defRPr/>
            </a:pPr>
            <a:r>
              <a:rPr lang="en-US" sz="2400" dirty="0" smtClean="0"/>
              <a:t>Pressure gauge is in operable range</a:t>
            </a:r>
          </a:p>
          <a:p>
            <a:pPr lvl="1">
              <a:defRPr/>
            </a:pPr>
            <a:endParaRPr lang="en-US" sz="2400" dirty="0" smtClean="0"/>
          </a:p>
          <a:p>
            <a:pPr marL="301943" lvl="1" indent="0">
              <a:buFont typeface="Arial" charset="0"/>
              <a:buNone/>
              <a:defRPr/>
            </a:pPr>
            <a:endParaRPr lang="en-US" sz="2600" dirty="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158DA17E-1CAF-4599-A444-EEA619E000FB}" type="slidenum">
              <a:rPr lang="en-US" smtClean="0"/>
              <a:pPr>
                <a:defRPr/>
              </a:pPr>
              <a:t>18</a:t>
            </a:fld>
            <a:endParaRPr lang="en-US"/>
          </a:p>
        </p:txBody>
      </p:sp>
      <p:pic>
        <p:nvPicPr>
          <p:cNvPr id="21509" name="Picture 5" descr="C:\Users\hp\AppData\Local\Microsoft\Windows\Temporary Internet Files\Content.IE5\CW853NVR\BADGER%20B20-V[1].jpg"/>
          <p:cNvPicPr>
            <a:picLocks noChangeAspect="1" noChangeArrowheads="1"/>
          </p:cNvPicPr>
          <p:nvPr/>
        </p:nvPicPr>
        <p:blipFill rotWithShape="1">
          <a:blip r:embed="rId2"/>
          <a:srcRect l="31078" r="28069"/>
          <a:stretch/>
        </p:blipFill>
        <p:spPr bwMode="auto">
          <a:xfrm>
            <a:off x="7162800" y="1447800"/>
            <a:ext cx="1700213" cy="378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926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pPr marL="0" indent="0">
              <a:buFont typeface="Arial" charset="0"/>
              <a:buNone/>
            </a:pPr>
            <a:r>
              <a:rPr lang="en-US" altLang="en-US" sz="2800" dirty="0" smtClean="0"/>
              <a:t>NFPA 12 A (2009) -	Halon Extinguishing Systems – Semi-Annually:</a:t>
            </a:r>
          </a:p>
          <a:p>
            <a:pPr marL="690563" lvl="1" indent="-342900"/>
            <a:r>
              <a:rPr lang="en-US" altLang="en-US" sz="2400" dirty="0" smtClean="0"/>
              <a:t>All systems must be inspected and tested for proper operation, without discharging the product</a:t>
            </a:r>
          </a:p>
          <a:p>
            <a:pPr marL="690563" lvl="1" indent="-342900"/>
            <a:r>
              <a:rPr lang="en-US" altLang="en-US" sz="2400" dirty="0" smtClean="0"/>
              <a:t>The pressurized containers of Halon must be weighed and if a 5% net loss in weight or 10%  loss in pressure, container must be refilled or replaced </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DD1ECFB8-0D95-4842-AF30-FEC3B17A34C0}" type="slidenum">
              <a:rPr lang="en-US" smtClean="0"/>
              <a:pPr>
                <a:defRPr/>
              </a:pPr>
              <a:t>19</a:t>
            </a:fld>
            <a:endParaRPr lang="en-US"/>
          </a:p>
        </p:txBody>
      </p:sp>
    </p:spTree>
    <p:extLst>
      <p:ext uri="{BB962C8B-B14F-4D97-AF65-F5344CB8AC3E}">
        <p14:creationId xmlns:p14="http://schemas.microsoft.com/office/powerpoint/2010/main" val="210262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p:txBody>
          <a:bodyPr/>
          <a:lstStyle/>
          <a:p>
            <a:pPr marL="0" indent="0">
              <a:buFont typeface="Arial" charset="0"/>
              <a:buNone/>
            </a:pPr>
            <a:endParaRPr lang="en-US" altLang="en-US" smtClean="0"/>
          </a:p>
          <a:p>
            <a:pPr marL="0" indent="0">
              <a:buFont typeface="Arial" charset="0"/>
              <a:buNone/>
            </a:pPr>
            <a:r>
              <a:rPr lang="en-US" altLang="en-US" smtClean="0"/>
              <a:t>Today, we will be discussing the following issues:</a:t>
            </a:r>
          </a:p>
          <a:p>
            <a:pPr lvl="1"/>
            <a:r>
              <a:rPr lang="en-US" altLang="en-US" smtClean="0"/>
              <a:t>It’s not business as usual anymore;</a:t>
            </a:r>
          </a:p>
          <a:p>
            <a:pPr lvl="1"/>
            <a:r>
              <a:rPr lang="en-US" altLang="en-US" smtClean="0"/>
              <a:t>The importance of understanding what the standards require;</a:t>
            </a:r>
          </a:p>
          <a:p>
            <a:pPr lvl="1"/>
            <a:r>
              <a:rPr lang="en-US" altLang="en-US" smtClean="0"/>
              <a:t>Discuss what documentation is required;</a:t>
            </a:r>
          </a:p>
          <a:p>
            <a:pPr lvl="1"/>
            <a:r>
              <a:rPr lang="en-US" altLang="en-US" smtClean="0"/>
              <a:t>Identify processes on how to organize the documentation for survey.</a:t>
            </a:r>
          </a:p>
        </p:txBody>
      </p:sp>
      <p:sp>
        <p:nvSpPr>
          <p:cNvPr id="4099" name="Title 2"/>
          <p:cNvSpPr>
            <a:spLocks noGrp="1"/>
          </p:cNvSpPr>
          <p:nvPr>
            <p:ph type="title"/>
          </p:nvPr>
        </p:nvSpPr>
        <p:spPr/>
        <p:txBody>
          <a:bodyPr/>
          <a:lstStyle/>
          <a:p>
            <a:r>
              <a:rPr lang="en-US" altLang="en-US" smtClean="0"/>
              <a:t>Learning Objectives</a:t>
            </a:r>
          </a:p>
        </p:txBody>
      </p:sp>
      <p:sp>
        <p:nvSpPr>
          <p:cNvPr id="5" name="Slide Number Placeholder 4"/>
          <p:cNvSpPr>
            <a:spLocks noGrp="1"/>
          </p:cNvSpPr>
          <p:nvPr>
            <p:ph type="sldNum" sz="quarter" idx="12"/>
          </p:nvPr>
        </p:nvSpPr>
        <p:spPr/>
        <p:txBody>
          <a:bodyPr/>
          <a:lstStyle/>
          <a:p>
            <a:pPr>
              <a:defRPr/>
            </a:pPr>
            <a:fld id="{24527B72-F909-43DE-8DD9-F25AB78A8AF1}" type="slidenum">
              <a:rPr lang="en-US" smtClean="0"/>
              <a:pPr>
                <a:defRPr/>
              </a:pPr>
              <a:t>2</a:t>
            </a:fld>
            <a:endParaRPr lang="en-US"/>
          </a:p>
        </p:txBody>
      </p:sp>
    </p:spTree>
    <p:extLst>
      <p:ext uri="{BB962C8B-B14F-4D97-AF65-F5344CB8AC3E}">
        <p14:creationId xmlns:p14="http://schemas.microsoft.com/office/powerpoint/2010/main" val="2599053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Font typeface="Arial" charset="0"/>
              <a:buNone/>
              <a:defRPr/>
            </a:pPr>
            <a:r>
              <a:rPr lang="en-US" sz="2800" dirty="0" smtClean="0"/>
              <a:t>NFPA 12 A (2009) -	</a:t>
            </a:r>
            <a:r>
              <a:rPr lang="en-US" sz="2800" dirty="0"/>
              <a:t>H</a:t>
            </a:r>
            <a:r>
              <a:rPr lang="en-US" sz="2800" dirty="0" smtClean="0"/>
              <a:t>alon Extinguishing Systems –                          Semi-Annually:</a:t>
            </a:r>
          </a:p>
          <a:p>
            <a:pPr marL="690563" lvl="1" indent="-342900">
              <a:defRPr/>
            </a:pPr>
            <a:r>
              <a:rPr lang="en-US" sz="2400" dirty="0" smtClean="0"/>
              <a:t>All detectors to be tested for proper function;</a:t>
            </a:r>
          </a:p>
          <a:p>
            <a:pPr marL="690563" lvl="1" indent="-342900">
              <a:defRPr/>
            </a:pPr>
            <a:r>
              <a:rPr lang="en-US" sz="2400" dirty="0" smtClean="0"/>
              <a:t>All manual devices to be tested;</a:t>
            </a:r>
          </a:p>
          <a:p>
            <a:pPr marL="690563" lvl="1" indent="-342900">
              <a:defRPr/>
            </a:pPr>
            <a:r>
              <a:rPr lang="en-US" sz="2400" dirty="0" smtClean="0"/>
              <a:t>All actuators to be tested;</a:t>
            </a:r>
          </a:p>
          <a:p>
            <a:pPr marL="690563" lvl="1" indent="-342900">
              <a:defRPr/>
            </a:pPr>
            <a:r>
              <a:rPr lang="en-US" sz="2400" dirty="0" smtClean="0"/>
              <a:t>All piping and nozzles to be inspected;</a:t>
            </a:r>
          </a:p>
          <a:p>
            <a:pPr marL="690563" lvl="1" indent="-342900">
              <a:defRPr/>
            </a:pPr>
            <a:r>
              <a:rPr lang="en-US" sz="2400" dirty="0" smtClean="0"/>
              <a:t>Operate all auxiliary equipment.</a:t>
            </a:r>
          </a:p>
          <a:p>
            <a:pPr marL="0" indent="0">
              <a:buFont typeface="Arial" charset="0"/>
              <a:buNone/>
              <a:defRPr/>
            </a:pPr>
            <a:r>
              <a:rPr lang="en-US" sz="2800" dirty="0" smtClean="0"/>
              <a:t>5-Year Test:</a:t>
            </a:r>
          </a:p>
          <a:p>
            <a:pPr marL="690563" lvl="1" indent="-342900">
              <a:defRPr/>
            </a:pPr>
            <a:r>
              <a:rPr lang="en-US" sz="2400" dirty="0" smtClean="0"/>
              <a:t>All system hoses, including flexible connectors, must be removed and pressure tested.</a:t>
            </a:r>
          </a:p>
          <a:p>
            <a:pPr marL="0" indent="-52387">
              <a:buFont typeface="Arial" charset="0"/>
              <a:buNone/>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9D3DD207-BFE7-49EE-80C7-1C1AA93280C6}" type="slidenum">
              <a:rPr lang="en-US" smtClean="0"/>
              <a:pPr>
                <a:defRPr/>
              </a:pPr>
              <a:t>20</a:t>
            </a:fld>
            <a:endParaRPr lang="en-US"/>
          </a:p>
        </p:txBody>
      </p:sp>
    </p:spTree>
    <p:extLst>
      <p:ext uri="{BB962C8B-B14F-4D97-AF65-F5344CB8AC3E}">
        <p14:creationId xmlns:p14="http://schemas.microsoft.com/office/powerpoint/2010/main" val="3056930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Font typeface="Arial" charset="0"/>
              <a:buNone/>
              <a:defRPr/>
            </a:pPr>
            <a:r>
              <a:rPr lang="en-US" sz="3400" dirty="0" smtClean="0"/>
              <a:t>NFPA 17A (2009) -	Kitchen Hood Extinguishing Systems – Monthly Inspection:</a:t>
            </a:r>
          </a:p>
          <a:p>
            <a:pPr lvl="2">
              <a:defRPr/>
            </a:pPr>
            <a:r>
              <a:rPr lang="en-US" sz="2600" dirty="0" smtClean="0"/>
              <a:t>Ensure system is in its proper place;</a:t>
            </a:r>
          </a:p>
          <a:p>
            <a:pPr lvl="2">
              <a:defRPr/>
            </a:pPr>
            <a:r>
              <a:rPr lang="en-US" sz="2600" dirty="0" smtClean="0"/>
              <a:t>Manual actuators are not obstructed;</a:t>
            </a:r>
          </a:p>
          <a:p>
            <a:pPr lvl="2">
              <a:defRPr/>
            </a:pPr>
            <a:r>
              <a:rPr lang="en-US" sz="2600" dirty="0" smtClean="0"/>
              <a:t>Tamper seals and indicators are intact;</a:t>
            </a:r>
          </a:p>
          <a:p>
            <a:pPr lvl="2">
              <a:defRPr/>
            </a:pPr>
            <a:r>
              <a:rPr lang="en-US" sz="2600" dirty="0" smtClean="0"/>
              <a:t>Maintenance tag is in place;</a:t>
            </a:r>
          </a:p>
          <a:p>
            <a:pPr lvl="2">
              <a:defRPr/>
            </a:pPr>
            <a:r>
              <a:rPr lang="en-US" sz="2600" dirty="0" smtClean="0"/>
              <a:t>No obvious physical damage that might prevent operation;</a:t>
            </a:r>
          </a:p>
          <a:p>
            <a:pPr lvl="2">
              <a:defRPr/>
            </a:pPr>
            <a:r>
              <a:rPr lang="en-US" sz="2600" dirty="0"/>
              <a:t>Ensure pressure gauge is in operable range;</a:t>
            </a:r>
          </a:p>
          <a:p>
            <a:pPr lvl="2">
              <a:defRPr/>
            </a:pPr>
            <a:r>
              <a:rPr lang="en-US" sz="2600" dirty="0"/>
              <a:t>Nozzle blow-off caps are intact and undamaged;</a:t>
            </a:r>
          </a:p>
          <a:p>
            <a:pPr lvl="2">
              <a:defRPr/>
            </a:pPr>
            <a:r>
              <a:rPr lang="en-US" sz="2600" dirty="0"/>
              <a:t>The protected equipment has not been replaced, modified or relocated. </a:t>
            </a:r>
          </a:p>
          <a:p>
            <a:pPr lvl="2">
              <a:defRPr/>
            </a:pPr>
            <a:endParaRPr lang="en-US" dirty="0" smtClean="0"/>
          </a:p>
          <a:p>
            <a:pPr lvl="2">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F086BAB6-C2CB-4CFB-B2CD-17384363AC82}" type="slidenum">
              <a:rPr lang="en-US" smtClean="0"/>
              <a:pPr>
                <a:defRPr/>
              </a:pPr>
              <a:t>21</a:t>
            </a:fld>
            <a:endParaRPr lang="en-US"/>
          </a:p>
        </p:txBody>
      </p:sp>
    </p:spTree>
    <p:extLst>
      <p:ext uri="{BB962C8B-B14F-4D97-AF65-F5344CB8AC3E}">
        <p14:creationId xmlns:p14="http://schemas.microsoft.com/office/powerpoint/2010/main" val="127834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Font typeface="Arial" charset="0"/>
              <a:buNone/>
              <a:defRPr/>
            </a:pPr>
            <a:r>
              <a:rPr lang="en-US" sz="2800" dirty="0" smtClean="0"/>
              <a:t>NFPA 17A (2009) -	Kitchen Hood Extinguishing Systems – Semi-annual Maintenance:</a:t>
            </a:r>
          </a:p>
          <a:p>
            <a:pPr lvl="2">
              <a:defRPr/>
            </a:pPr>
            <a:r>
              <a:rPr lang="en-US" dirty="0" smtClean="0"/>
              <a:t>Check to see hazard has not changed;</a:t>
            </a:r>
          </a:p>
          <a:p>
            <a:pPr lvl="2">
              <a:defRPr/>
            </a:pPr>
            <a:r>
              <a:rPr lang="en-US" dirty="0" smtClean="0"/>
              <a:t>Examine all detectors;</a:t>
            </a:r>
          </a:p>
          <a:p>
            <a:pPr lvl="2">
              <a:defRPr/>
            </a:pPr>
            <a:r>
              <a:rPr lang="en-US" dirty="0" smtClean="0"/>
              <a:t>Examine  expellant gas containers;</a:t>
            </a:r>
          </a:p>
          <a:p>
            <a:pPr lvl="2">
              <a:defRPr/>
            </a:pPr>
            <a:r>
              <a:rPr lang="en-US" dirty="0" smtClean="0"/>
              <a:t>Examine agent containers;</a:t>
            </a:r>
          </a:p>
          <a:p>
            <a:pPr lvl="2">
              <a:defRPr/>
            </a:pPr>
            <a:r>
              <a:rPr lang="en-US" dirty="0" smtClean="0"/>
              <a:t>Examine releasing devices</a:t>
            </a:r>
            <a:r>
              <a:rPr lang="en-US" dirty="0"/>
              <a:t>; </a:t>
            </a:r>
            <a:endParaRPr lang="en-US" dirty="0" smtClean="0"/>
          </a:p>
          <a:p>
            <a:pPr lvl="2">
              <a:defRPr/>
            </a:pPr>
            <a:r>
              <a:rPr lang="en-US" dirty="0" smtClean="0"/>
              <a:t>Verify </a:t>
            </a:r>
            <a:r>
              <a:rPr lang="en-US" dirty="0"/>
              <a:t>that agent distribution piping is not obstructed</a:t>
            </a:r>
          </a:p>
          <a:p>
            <a:pPr lvl="2">
              <a:defRPr/>
            </a:pPr>
            <a:r>
              <a:rPr lang="en-US" dirty="0"/>
              <a:t>Operate system without releasing agent;</a:t>
            </a:r>
          </a:p>
          <a:p>
            <a:pPr lvl="2">
              <a:defRPr/>
            </a:pPr>
            <a:r>
              <a:rPr lang="en-US" dirty="0"/>
              <a:t>Fixed temperature fusible links must be replaced semi-annually, and destroyed once removed.</a:t>
            </a:r>
          </a:p>
          <a:p>
            <a:pPr lvl="2">
              <a:defRPr/>
            </a:pPr>
            <a:endParaRPr lang="en-US" dirty="0" smtClean="0"/>
          </a:p>
          <a:p>
            <a:pPr lvl="2">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A8CDA814-5C0D-450D-9877-8CE6B9662A87}" type="slidenum">
              <a:rPr lang="en-US" smtClean="0"/>
              <a:pPr>
                <a:defRPr/>
              </a:pPr>
              <a:t>22</a:t>
            </a:fld>
            <a:endParaRPr lang="en-US"/>
          </a:p>
        </p:txBody>
      </p:sp>
    </p:spTree>
    <p:extLst>
      <p:ext uri="{BB962C8B-B14F-4D97-AF65-F5344CB8AC3E}">
        <p14:creationId xmlns:p14="http://schemas.microsoft.com/office/powerpoint/2010/main" val="3512222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Font typeface="Arial" charset="0"/>
              <a:buNone/>
              <a:defRPr/>
            </a:pPr>
            <a:r>
              <a:rPr lang="en-US" sz="2800" dirty="0" smtClean="0"/>
              <a:t>NFPA 25 (2011) -	Water Based Fire Protection System Weekly:</a:t>
            </a:r>
          </a:p>
          <a:p>
            <a:pPr lvl="1">
              <a:defRPr/>
            </a:pPr>
            <a:r>
              <a:rPr lang="en-US" sz="2400" dirty="0" smtClean="0"/>
              <a:t>Fire pump no-flow churn test </a:t>
            </a:r>
          </a:p>
          <a:p>
            <a:pPr lvl="1">
              <a:defRPr/>
            </a:pPr>
            <a:r>
              <a:rPr lang="en-US" sz="2400" dirty="0" smtClean="0"/>
              <a:t>Electric-driven pumps changed to                                                               monthly </a:t>
            </a:r>
          </a:p>
          <a:p>
            <a:pPr lvl="1">
              <a:defRPr/>
            </a:pPr>
            <a:r>
              <a:rPr lang="en-US" sz="2400" dirty="0" smtClean="0"/>
              <a:t>Must start pump by lowering the                                                     water pressure at the control switch</a:t>
            </a:r>
          </a:p>
          <a:p>
            <a:pPr lvl="1">
              <a:defRPr/>
            </a:pPr>
            <a:r>
              <a:rPr lang="en-US" sz="2400" dirty="0" smtClean="0"/>
              <a:t>Must operate pump at no-flow for a                                            minimum of 10 minutes (30 minutes                                         for engine-driven pumps)</a:t>
            </a:r>
          </a:p>
          <a:p>
            <a:pPr lvl="1">
              <a:defRPr/>
            </a:pPr>
            <a:r>
              <a:rPr lang="en-US" sz="2400" dirty="0" smtClean="0"/>
              <a:t>Must ensure relief valve is dumping water</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DB3C5799-3F5F-44DC-946D-6A6A7E239E95}" type="slidenum">
              <a:rPr lang="en-US" smtClean="0"/>
              <a:pPr>
                <a:defRPr/>
              </a:pPr>
              <a:t>23</a:t>
            </a:fld>
            <a:endParaRPr lang="en-US"/>
          </a:p>
        </p:txBody>
      </p:sp>
      <p:pic>
        <p:nvPicPr>
          <p:cNvPr id="4" name="Picture 3"/>
          <p:cNvPicPr>
            <a:picLocks noChangeAspect="1"/>
          </p:cNvPicPr>
          <p:nvPr/>
        </p:nvPicPr>
        <p:blipFill>
          <a:blip r:embed="rId2"/>
          <a:stretch>
            <a:fillRect/>
          </a:stretch>
        </p:blipFill>
        <p:spPr>
          <a:xfrm>
            <a:off x="5943600" y="1600200"/>
            <a:ext cx="3040063" cy="2325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1766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marL="0" indent="0">
              <a:buFont typeface="Arial" charset="0"/>
              <a:buNone/>
            </a:pPr>
            <a:r>
              <a:rPr lang="en-US" altLang="en-US" sz="2800" dirty="0" smtClean="0"/>
              <a:t>NFPA 25 (2011) -	Water Based Fire Protection System Monthly:</a:t>
            </a:r>
          </a:p>
          <a:p>
            <a:pPr lvl="1"/>
            <a:r>
              <a:rPr lang="en-US" altLang="en-US" sz="2400" dirty="0" smtClean="0"/>
              <a:t>Control valve visual inspection to ensure they are in an open position</a:t>
            </a:r>
          </a:p>
          <a:p>
            <a:pPr lvl="1"/>
            <a:r>
              <a:rPr lang="en-US" altLang="en-US" sz="2400" dirty="0" smtClean="0"/>
              <a:t>All control valves are required to be electronically supervised (tamper switches)</a:t>
            </a:r>
          </a:p>
          <a:p>
            <a:pPr lvl="1"/>
            <a:r>
              <a:rPr lang="en-US" altLang="en-US" sz="2400" dirty="0" smtClean="0"/>
              <a:t>Chains and padlocks are not an                                                                           acceptable alternative to                                                        electronic monitoring</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AA37BFD3-A457-4657-BA2A-2E839E1C0895}" type="slidenum">
              <a:rPr lang="en-US" smtClean="0"/>
              <a:pPr>
                <a:defRPr/>
              </a:pPr>
              <a:t>24</a:t>
            </a:fld>
            <a:endParaRPr lang="en-US"/>
          </a:p>
        </p:txBody>
      </p:sp>
      <p:pic>
        <p:nvPicPr>
          <p:cNvPr id="4" name="Picture 3"/>
          <p:cNvPicPr>
            <a:picLocks noChangeAspect="1"/>
          </p:cNvPicPr>
          <p:nvPr/>
        </p:nvPicPr>
        <p:blipFill>
          <a:blip r:embed="rId2"/>
          <a:stretch>
            <a:fillRect/>
          </a:stretch>
        </p:blipFill>
        <p:spPr>
          <a:xfrm>
            <a:off x="5777345" y="3124200"/>
            <a:ext cx="2733675"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1676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marL="0" indent="0">
              <a:buFont typeface="Arial" charset="0"/>
              <a:buNone/>
            </a:pPr>
            <a:r>
              <a:rPr lang="en-US" altLang="en-US" sz="2800" dirty="0" smtClean="0"/>
              <a:t>NFPA 25 (2011) -	Water Based Fire Protection System Quarterly:</a:t>
            </a:r>
          </a:p>
          <a:p>
            <a:pPr lvl="1"/>
            <a:r>
              <a:rPr lang="en-US" altLang="en-US" sz="2400" dirty="0" smtClean="0"/>
              <a:t>Fire department connection (FDC) inspection (where water is pumped </a:t>
            </a:r>
            <a:r>
              <a:rPr lang="en-US" altLang="en-US" sz="2400" b="1" i="1" dirty="0" smtClean="0"/>
              <a:t>into</a:t>
            </a:r>
            <a:r>
              <a:rPr lang="en-US" altLang="en-US" sz="2400" dirty="0" smtClean="0"/>
              <a:t> the building)</a:t>
            </a:r>
          </a:p>
          <a:p>
            <a:pPr lvl="1"/>
            <a:r>
              <a:rPr lang="en-US" altLang="en-US" sz="2400" dirty="0" smtClean="0"/>
              <a:t>Pre-action/Dry pipe valving priming water test</a:t>
            </a:r>
          </a:p>
          <a:p>
            <a:pPr lvl="1"/>
            <a:r>
              <a:rPr lang="en-US" altLang="en-US" sz="2400" dirty="0" smtClean="0"/>
              <a:t>Waterflow alarm devices if not vane-type of pressure switch type</a:t>
            </a:r>
          </a:p>
          <a:p>
            <a:pPr lvl="1"/>
            <a:endParaRPr lang="en-US" alt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407C0641-B834-437F-9DE2-C10DE9856DA1}" type="slidenum">
              <a:rPr lang="en-US" smtClean="0"/>
              <a:pPr>
                <a:defRPr/>
              </a:pPr>
              <a:t>25</a:t>
            </a:fld>
            <a:endParaRPr lang="en-US"/>
          </a:p>
        </p:txBody>
      </p:sp>
    </p:spTree>
    <p:extLst>
      <p:ext uri="{BB962C8B-B14F-4D97-AF65-F5344CB8AC3E}">
        <p14:creationId xmlns:p14="http://schemas.microsoft.com/office/powerpoint/2010/main" val="2071397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normAutofit lnSpcReduction="10000"/>
          </a:bodyPr>
          <a:lstStyle/>
          <a:p>
            <a:pPr marL="0" indent="0">
              <a:buFont typeface="Arial" charset="0"/>
              <a:buNone/>
            </a:pPr>
            <a:r>
              <a:rPr lang="en-US" altLang="en-US" sz="3000" dirty="0" smtClean="0"/>
              <a:t>NFPA 25 (2011) -	Water Based Fire Protection System Quarterly:</a:t>
            </a:r>
          </a:p>
          <a:p>
            <a:pPr lvl="1"/>
            <a:r>
              <a:rPr lang="en-US" altLang="en-US" sz="2400" dirty="0" smtClean="0"/>
              <a:t>Hose valves (where firemen connect their hose) must be inspected quarterly to ensure:</a:t>
            </a:r>
          </a:p>
          <a:p>
            <a:pPr lvl="2"/>
            <a:r>
              <a:rPr lang="en-US" altLang="en-US" dirty="0" smtClean="0"/>
              <a:t>Caps are in place;</a:t>
            </a:r>
          </a:p>
          <a:p>
            <a:pPr lvl="2"/>
            <a:r>
              <a:rPr lang="en-US" altLang="en-US" dirty="0" smtClean="0"/>
              <a:t>Hose threads are not damaged;</a:t>
            </a:r>
          </a:p>
          <a:p>
            <a:pPr lvl="2"/>
            <a:r>
              <a:rPr lang="en-US" altLang="en-US" dirty="0" smtClean="0"/>
              <a:t>Valve handles are present and not damaged;</a:t>
            </a:r>
          </a:p>
          <a:p>
            <a:pPr lvl="2"/>
            <a:r>
              <a:rPr lang="en-US" altLang="en-US" dirty="0" smtClean="0"/>
              <a:t>Gaskets are not damaged or deteriorated;</a:t>
            </a:r>
          </a:p>
          <a:p>
            <a:pPr lvl="2"/>
            <a:r>
              <a:rPr lang="en-US" altLang="en-US" dirty="0" smtClean="0"/>
              <a:t>Valves are not leaking;</a:t>
            </a:r>
          </a:p>
          <a:p>
            <a:pPr lvl="2"/>
            <a:r>
              <a:rPr lang="en-US" altLang="en-US" dirty="0" smtClean="0"/>
              <a:t>No obstructions in valves.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A7D5072C-87F4-4AB1-BCA5-BEB2B5974E56}" type="slidenum">
              <a:rPr lang="en-US" smtClean="0"/>
              <a:pPr>
                <a:defRPr/>
              </a:pPr>
              <a:t>26</a:t>
            </a:fld>
            <a:endParaRPr lang="en-US"/>
          </a:p>
        </p:txBody>
      </p:sp>
    </p:spTree>
    <p:extLst>
      <p:ext uri="{BB962C8B-B14F-4D97-AF65-F5344CB8AC3E}">
        <p14:creationId xmlns:p14="http://schemas.microsoft.com/office/powerpoint/2010/main" val="2156902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fontScale="85000" lnSpcReduction="10000"/>
          </a:bodyPr>
          <a:lstStyle/>
          <a:p>
            <a:pPr marL="0" indent="0">
              <a:buFont typeface="Arial" charset="0"/>
              <a:buNone/>
              <a:defRPr/>
            </a:pPr>
            <a:r>
              <a:rPr lang="en-US" altLang="en-US" sz="2800" dirty="0" smtClean="0"/>
              <a:t>NFPA 25 (2011) -	Water Based Fire Protection System </a:t>
            </a:r>
          </a:p>
          <a:p>
            <a:pPr marL="0" indent="0">
              <a:buFont typeface="Arial" charset="0"/>
              <a:buNone/>
              <a:defRPr/>
            </a:pPr>
            <a:r>
              <a:rPr lang="en-US" altLang="en-US" sz="2800" dirty="0" smtClean="0"/>
              <a:t>Semi-Annually:</a:t>
            </a:r>
          </a:p>
          <a:p>
            <a:pPr lvl="1">
              <a:defRPr/>
            </a:pPr>
            <a:r>
              <a:rPr lang="en-US" altLang="en-US" sz="2400" dirty="0" smtClean="0"/>
              <a:t>Waterflow alarm devices if they are                                                          vane-type or pressure switch type</a:t>
            </a:r>
          </a:p>
          <a:p>
            <a:pPr marL="0" indent="0">
              <a:buFont typeface="Arial" charset="0"/>
              <a:buNone/>
              <a:defRPr/>
            </a:pPr>
            <a:r>
              <a:rPr lang="en-US" altLang="en-US" sz="2800" dirty="0" smtClean="0"/>
              <a:t>Annually:</a:t>
            </a:r>
          </a:p>
          <a:p>
            <a:pPr lvl="1">
              <a:defRPr/>
            </a:pPr>
            <a:r>
              <a:rPr lang="en-US" altLang="en-US" sz="2400" dirty="0" smtClean="0"/>
              <a:t>Sprinkler inspection; </a:t>
            </a:r>
            <a:r>
              <a:rPr lang="en-US" altLang="en-US" sz="2400" b="1" i="1" dirty="0" smtClean="0"/>
              <a:t>all</a:t>
            </a:r>
            <a:r>
              <a:rPr lang="en-US" altLang="en-US" sz="2400" dirty="0" smtClean="0"/>
              <a:t> sprinkler                                                       heads and visible piping and hangers                                                       from floor; </a:t>
            </a:r>
          </a:p>
          <a:p>
            <a:pPr lvl="1">
              <a:defRPr/>
            </a:pPr>
            <a:r>
              <a:rPr lang="en-US" altLang="en-US" sz="2400" dirty="0" smtClean="0"/>
              <a:t>Sprinkler inspection must be documented;</a:t>
            </a:r>
          </a:p>
          <a:p>
            <a:pPr lvl="1">
              <a:defRPr/>
            </a:pPr>
            <a:r>
              <a:rPr lang="en-US" altLang="en-US" sz="2400" dirty="0" smtClean="0"/>
              <a:t>Sprinkler heads must be free from all foreign                          material (dust, dirt, plastic bags, etc.)</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5B22BF6E-6C3D-4DD6-8F93-10F33FC97308}" type="slidenum">
              <a:rPr lang="en-US" smtClean="0"/>
              <a:pPr>
                <a:defRPr/>
              </a:pPr>
              <a:t>27</a:t>
            </a:fld>
            <a:endParaRPr lang="en-US"/>
          </a:p>
        </p:txBody>
      </p:sp>
      <p:pic>
        <p:nvPicPr>
          <p:cNvPr id="2" name="Picture 1"/>
          <p:cNvPicPr>
            <a:picLocks noChangeAspect="1"/>
          </p:cNvPicPr>
          <p:nvPr/>
        </p:nvPicPr>
        <p:blipFill rotWithShape="1">
          <a:blip r:embed="rId2"/>
          <a:srcRect l="24209" t="5189" r="14691" b="22212"/>
          <a:stretch/>
        </p:blipFill>
        <p:spPr>
          <a:xfrm>
            <a:off x="5943600" y="1538287"/>
            <a:ext cx="2640013" cy="23479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6395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normAutofit fontScale="92500"/>
          </a:bodyPr>
          <a:lstStyle/>
          <a:p>
            <a:pPr marL="0" indent="0">
              <a:buFont typeface="Arial" charset="0"/>
              <a:buNone/>
            </a:pPr>
            <a:r>
              <a:rPr lang="en-US" altLang="en-US" sz="2800" dirty="0" smtClean="0"/>
              <a:t>NFPA 25 (2011) -	Water Based Fire Protection System Annually:</a:t>
            </a:r>
          </a:p>
          <a:p>
            <a:pPr lvl="1"/>
            <a:r>
              <a:rPr lang="en-US" altLang="en-US" sz="2400" dirty="0" smtClean="0"/>
              <a:t>Pre-action/Dry pipe valve trip test</a:t>
            </a:r>
          </a:p>
          <a:p>
            <a:pPr lvl="1"/>
            <a:r>
              <a:rPr lang="en-US" altLang="en-US" sz="2400" dirty="0" smtClean="0"/>
              <a:t>Main drain test, conducted at all system risers, not at low point drains; Consists of:</a:t>
            </a:r>
          </a:p>
          <a:p>
            <a:pPr lvl="2"/>
            <a:r>
              <a:rPr lang="en-US" altLang="en-US" dirty="0" smtClean="0"/>
              <a:t>Static pressure readings; Residual pressure readings; Time required to restore to static pressure (fire pump off; jockey pump on)</a:t>
            </a:r>
          </a:p>
          <a:p>
            <a:pPr lvl="1"/>
            <a:r>
              <a:rPr lang="en-US" altLang="en-US" sz="2400" dirty="0" smtClean="0"/>
              <a:t>Control valve exercise; Must fully close then open each control valve</a:t>
            </a:r>
          </a:p>
          <a:p>
            <a:pPr lvl="1"/>
            <a:r>
              <a:rPr lang="en-US" altLang="en-US" sz="2400" dirty="0" smtClean="0"/>
              <a:t>Backflow preventer test; Conducted by licensed individuals</a:t>
            </a:r>
          </a:p>
          <a:p>
            <a:pPr lvl="1"/>
            <a:endParaRPr lang="en-US" altLang="en-US"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3B3E575D-2988-4F46-9A1F-60635B459F2D}" type="slidenum">
              <a:rPr lang="en-US" smtClean="0"/>
              <a:pPr>
                <a:defRPr/>
              </a:pPr>
              <a:t>28</a:t>
            </a:fld>
            <a:endParaRPr lang="en-US"/>
          </a:p>
        </p:txBody>
      </p:sp>
    </p:spTree>
    <p:extLst>
      <p:ext uri="{BB962C8B-B14F-4D97-AF65-F5344CB8AC3E}">
        <p14:creationId xmlns:p14="http://schemas.microsoft.com/office/powerpoint/2010/main" val="2567682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normAutofit/>
          </a:bodyPr>
          <a:lstStyle/>
          <a:p>
            <a:pPr marL="0" indent="0">
              <a:buFont typeface="Arial" charset="0"/>
              <a:buNone/>
            </a:pPr>
            <a:r>
              <a:rPr lang="en-US" altLang="en-US" sz="2800" dirty="0" smtClean="0"/>
              <a:t>NFPA 25 (2011) -	Water Based Fire Protection System Annually:</a:t>
            </a:r>
          </a:p>
          <a:p>
            <a:pPr lvl="1"/>
            <a:r>
              <a:rPr lang="en-US" altLang="en-US" sz="2400" dirty="0" smtClean="0"/>
              <a:t>2½ inch hose valves must be tested annually by opening then closing the valve</a:t>
            </a:r>
          </a:p>
          <a:p>
            <a:pPr lvl="1"/>
            <a:r>
              <a:rPr lang="en-US" altLang="en-US" sz="2400" dirty="0" smtClean="0"/>
              <a:t>Valve does not have to be fully opened; If cap is in place just open then close valve</a:t>
            </a:r>
          </a:p>
          <a:p>
            <a:pPr lvl="1"/>
            <a:r>
              <a:rPr lang="en-US" altLang="en-US" sz="2400" dirty="0" smtClean="0"/>
              <a:t>The purpose of this test is to just exercise the valve</a:t>
            </a:r>
          </a:p>
          <a:p>
            <a:pPr lvl="1"/>
            <a:endParaRPr lang="en-US" altLang="en-US"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3B3E575D-2988-4F46-9A1F-60635B459F2D}" type="slidenum">
              <a:rPr lang="en-US" smtClean="0"/>
              <a:pPr>
                <a:defRPr/>
              </a:pPr>
              <a:t>29</a:t>
            </a:fld>
            <a:endParaRPr lang="en-US"/>
          </a:p>
        </p:txBody>
      </p:sp>
    </p:spTree>
    <p:extLst>
      <p:ext uri="{BB962C8B-B14F-4D97-AF65-F5344CB8AC3E}">
        <p14:creationId xmlns:p14="http://schemas.microsoft.com/office/powerpoint/2010/main" val="313452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p:txBody>
          <a:bodyPr/>
          <a:lstStyle/>
          <a:p>
            <a:pPr marL="0" indent="0">
              <a:buFont typeface="Arial" charset="0"/>
              <a:buNone/>
            </a:pPr>
            <a:endParaRPr lang="en-US" altLang="en-US" dirty="0" smtClean="0"/>
          </a:p>
          <a:p>
            <a:pPr marL="0" indent="0">
              <a:buFont typeface="Arial" charset="0"/>
              <a:buNone/>
            </a:pPr>
            <a:r>
              <a:rPr lang="en-US" altLang="en-US" dirty="0" smtClean="0"/>
              <a:t>Today’s presentation will cover the most restrictive needs for a life safety survey, whether it be conducted by the state agency on behalf of the federal government or by your accreditation organization.  </a:t>
            </a:r>
          </a:p>
        </p:txBody>
      </p:sp>
      <p:sp>
        <p:nvSpPr>
          <p:cNvPr id="4099" name="Title 2"/>
          <p:cNvSpPr>
            <a:spLocks noGrp="1"/>
          </p:cNvSpPr>
          <p:nvPr>
            <p:ph type="title"/>
          </p:nvPr>
        </p:nvSpPr>
        <p:spPr/>
        <p:txBody>
          <a:bodyPr/>
          <a:lstStyle/>
          <a:p>
            <a:r>
              <a:rPr lang="en-US" altLang="en-US" smtClean="0"/>
              <a:t>Learning Objectives</a:t>
            </a:r>
          </a:p>
        </p:txBody>
      </p:sp>
      <p:sp>
        <p:nvSpPr>
          <p:cNvPr id="5" name="Slide Number Placeholder 4"/>
          <p:cNvSpPr>
            <a:spLocks noGrp="1"/>
          </p:cNvSpPr>
          <p:nvPr>
            <p:ph type="sldNum" sz="quarter" idx="12"/>
          </p:nvPr>
        </p:nvSpPr>
        <p:spPr/>
        <p:txBody>
          <a:bodyPr/>
          <a:lstStyle/>
          <a:p>
            <a:pPr>
              <a:defRPr/>
            </a:pPr>
            <a:fld id="{24527B72-F909-43DE-8DD9-F25AB78A8AF1}" type="slidenum">
              <a:rPr lang="en-US" smtClean="0"/>
              <a:pPr>
                <a:defRPr/>
              </a:pPr>
              <a:t>3</a:t>
            </a:fld>
            <a:endParaRPr lang="en-US"/>
          </a:p>
        </p:txBody>
      </p:sp>
    </p:spTree>
    <p:extLst>
      <p:ext uri="{BB962C8B-B14F-4D97-AF65-F5344CB8AC3E}">
        <p14:creationId xmlns:p14="http://schemas.microsoft.com/office/powerpoint/2010/main" val="1438852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normAutofit lnSpcReduction="10000"/>
          </a:bodyPr>
          <a:lstStyle/>
          <a:p>
            <a:pPr marL="0" indent="0">
              <a:buFont typeface="Arial" charset="0"/>
              <a:buNone/>
            </a:pPr>
            <a:r>
              <a:rPr lang="en-US" altLang="en-US" sz="2800" dirty="0" smtClean="0"/>
              <a:t>NFPA 25 (2011) -	Water Based Fire Protection System Annually:</a:t>
            </a:r>
          </a:p>
          <a:p>
            <a:pPr lvl="1"/>
            <a:r>
              <a:rPr lang="en-US" altLang="en-US" sz="2400" dirty="0" smtClean="0"/>
              <a:t>Anti-freeze test</a:t>
            </a:r>
          </a:p>
          <a:p>
            <a:pPr lvl="1"/>
            <a:r>
              <a:rPr lang="en-US" altLang="en-US" sz="2400" dirty="0" smtClean="0"/>
              <a:t>Private service fire hydrants;                                                                     Requires flowing water, but at                                                                       a specific amount of time</a:t>
            </a:r>
          </a:p>
          <a:p>
            <a:pPr lvl="1"/>
            <a:r>
              <a:rPr lang="en-US" altLang="en-US" sz="2400" dirty="0" smtClean="0"/>
              <a:t>Fire pump flow test; complete                                                                          with churn test and                                                                     switch to EM power at peak                                                    capacity</a:t>
            </a:r>
          </a:p>
          <a:p>
            <a:pPr lvl="1"/>
            <a:endParaRPr lang="en-US" alt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5DCA0C26-ACB7-4EB3-8386-B4C14DB2F1E0}" type="slidenum">
              <a:rPr lang="en-US" smtClean="0"/>
              <a:pPr>
                <a:defRPr/>
              </a:pPr>
              <a:t>30</a:t>
            </a:fld>
            <a:endParaRPr lang="en-US"/>
          </a:p>
        </p:txBody>
      </p:sp>
      <p:pic>
        <p:nvPicPr>
          <p:cNvPr id="4" name="Picture 3"/>
          <p:cNvPicPr>
            <a:picLocks noChangeAspect="1"/>
          </p:cNvPicPr>
          <p:nvPr/>
        </p:nvPicPr>
        <p:blipFill>
          <a:blip r:embed="rId2"/>
          <a:stretch>
            <a:fillRect/>
          </a:stretch>
        </p:blipFill>
        <p:spPr>
          <a:xfrm>
            <a:off x="5410201" y="1833958"/>
            <a:ext cx="3352800" cy="2509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3805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normAutofit/>
          </a:bodyPr>
          <a:lstStyle/>
          <a:p>
            <a:pPr marL="0" indent="0">
              <a:buFont typeface="Arial" charset="0"/>
              <a:buNone/>
            </a:pPr>
            <a:r>
              <a:rPr lang="en-US" altLang="en-US" sz="2800" dirty="0" smtClean="0"/>
              <a:t>NFPA 25 (2011) -	Water Based Fire Protection System – 3-Years</a:t>
            </a:r>
          </a:p>
          <a:p>
            <a:pPr lvl="1">
              <a:buClr>
                <a:srgbClr val="AD0101"/>
              </a:buClr>
            </a:pPr>
            <a:r>
              <a:rPr lang="en-US" altLang="en-US" sz="2400" dirty="0" smtClean="0">
                <a:solidFill>
                  <a:srgbClr val="303030"/>
                </a:solidFill>
              </a:rPr>
              <a:t>1½ </a:t>
            </a:r>
            <a:r>
              <a:rPr lang="en-US" altLang="en-US" sz="2400" dirty="0">
                <a:solidFill>
                  <a:srgbClr val="303030"/>
                </a:solidFill>
              </a:rPr>
              <a:t>inch hose valves must be tested </a:t>
            </a:r>
            <a:r>
              <a:rPr lang="en-US" altLang="en-US" sz="2400" dirty="0" smtClean="0">
                <a:solidFill>
                  <a:srgbClr val="303030"/>
                </a:solidFill>
              </a:rPr>
              <a:t>every 3-years </a:t>
            </a:r>
            <a:r>
              <a:rPr lang="en-US" altLang="en-US" sz="2400" dirty="0">
                <a:solidFill>
                  <a:srgbClr val="303030"/>
                </a:solidFill>
              </a:rPr>
              <a:t>by opening then closing the valve</a:t>
            </a:r>
          </a:p>
          <a:p>
            <a:pPr lvl="1">
              <a:buClr>
                <a:srgbClr val="AD0101"/>
              </a:buClr>
            </a:pPr>
            <a:r>
              <a:rPr lang="en-US" altLang="en-US" sz="2400" dirty="0">
                <a:solidFill>
                  <a:srgbClr val="303030"/>
                </a:solidFill>
              </a:rPr>
              <a:t>Valve does not have to be fully opened; If cap is in place just open then close valve</a:t>
            </a:r>
          </a:p>
          <a:p>
            <a:pPr lvl="1">
              <a:buClr>
                <a:srgbClr val="AD0101"/>
              </a:buClr>
            </a:pPr>
            <a:r>
              <a:rPr lang="en-US" altLang="en-US" sz="2400" dirty="0">
                <a:solidFill>
                  <a:srgbClr val="303030"/>
                </a:solidFill>
              </a:rPr>
              <a:t>The purpose of this test is to just exercise the valve</a:t>
            </a:r>
          </a:p>
          <a:p>
            <a:pPr lvl="1"/>
            <a:endParaRPr lang="en-US" alt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5DCA0C26-ACB7-4EB3-8386-B4C14DB2F1E0}" type="slidenum">
              <a:rPr lang="en-US" smtClean="0"/>
              <a:pPr>
                <a:defRPr/>
              </a:pPr>
              <a:t>31</a:t>
            </a:fld>
            <a:endParaRPr lang="en-US"/>
          </a:p>
        </p:txBody>
      </p:sp>
    </p:spTree>
    <p:extLst>
      <p:ext uri="{BB962C8B-B14F-4D97-AF65-F5344CB8AC3E}">
        <p14:creationId xmlns:p14="http://schemas.microsoft.com/office/powerpoint/2010/main" val="1488241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pPr marL="0" indent="0">
              <a:buFont typeface="Arial" charset="0"/>
              <a:buNone/>
              <a:defRPr/>
            </a:pPr>
            <a:r>
              <a:rPr lang="en-US" altLang="en-US" sz="2800" dirty="0" smtClean="0"/>
              <a:t>NFPA 25 (2011) -	Water Based Fire Protection System - 5-Years:</a:t>
            </a:r>
          </a:p>
          <a:p>
            <a:pPr lvl="1">
              <a:defRPr/>
            </a:pPr>
            <a:r>
              <a:rPr lang="en-US" altLang="en-US" sz="2400" dirty="0" smtClean="0"/>
              <a:t>Check valve inspection: Must drain system                                                   and open up check valve;</a:t>
            </a:r>
          </a:p>
          <a:p>
            <a:pPr lvl="1">
              <a:defRPr/>
            </a:pPr>
            <a:r>
              <a:rPr lang="en-US" altLang="en-US" sz="2400" dirty="0" smtClean="0"/>
              <a:t>Pressure gauge calibration or replacement;                                     </a:t>
            </a:r>
          </a:p>
          <a:p>
            <a:pPr lvl="1">
              <a:defRPr/>
            </a:pPr>
            <a:r>
              <a:rPr lang="en-US" altLang="en-US" sz="2400" dirty="0" smtClean="0"/>
              <a:t>Standpipe </a:t>
            </a:r>
            <a:r>
              <a:rPr lang="en-US" altLang="en-US" sz="2400" dirty="0"/>
              <a:t>waterflow test; at the </a:t>
            </a:r>
            <a:r>
              <a:rPr lang="en-US" altLang="en-US" sz="2400" dirty="0" smtClean="0"/>
              <a:t>                                                                  hydraulically </a:t>
            </a:r>
            <a:r>
              <a:rPr lang="en-US" altLang="en-US" sz="2400" dirty="0"/>
              <a:t>most remote location, </a:t>
            </a:r>
            <a:r>
              <a:rPr lang="en-US" altLang="en-US" sz="2400" dirty="0" smtClean="0"/>
              <a:t>                                                    usually </a:t>
            </a:r>
            <a:r>
              <a:rPr lang="en-US" altLang="en-US" sz="2400" dirty="0"/>
              <a:t>the roof; Flow to 500 </a:t>
            </a:r>
            <a:r>
              <a:rPr lang="en-US" altLang="en-US" sz="2400" dirty="0" err="1"/>
              <a:t>gpm</a:t>
            </a:r>
            <a:endParaRPr lang="en-US" altLang="en-US" sz="2400" dirty="0"/>
          </a:p>
          <a:p>
            <a:pPr lvl="1">
              <a:defRPr/>
            </a:pPr>
            <a:endParaRPr lang="en-US" altLang="en-US" sz="2400" dirty="0" smtClean="0"/>
          </a:p>
          <a:p>
            <a:pPr marL="57150" indent="0">
              <a:buFont typeface="Arial" charset="0"/>
              <a:buNone/>
              <a:defRPr/>
            </a:pPr>
            <a:endParaRPr lang="en-US" altLang="en-US"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B95436C9-77E8-4EF4-9550-25702C93C603}" type="slidenum">
              <a:rPr lang="en-US" smtClean="0"/>
              <a:pPr>
                <a:defRPr/>
              </a:pPr>
              <a:t>32</a:t>
            </a:fld>
            <a:endParaRPr lang="en-US"/>
          </a:p>
        </p:txBody>
      </p:sp>
    </p:spTree>
    <p:extLst>
      <p:ext uri="{BB962C8B-B14F-4D97-AF65-F5344CB8AC3E}">
        <p14:creationId xmlns:p14="http://schemas.microsoft.com/office/powerpoint/2010/main" val="2759081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762000" y="457200"/>
            <a:ext cx="7543800" cy="4343400"/>
          </a:xfrm>
        </p:spPr>
        <p:txBody>
          <a:bodyPr>
            <a:normAutofit fontScale="92500" lnSpcReduction="10000"/>
          </a:bodyPr>
          <a:lstStyle/>
          <a:p>
            <a:pPr marL="0" indent="0">
              <a:buFont typeface="Arial" charset="0"/>
              <a:buNone/>
            </a:pPr>
            <a:r>
              <a:rPr lang="en-US" altLang="en-US" sz="2800" dirty="0" smtClean="0"/>
              <a:t>NFPA 25 (2011) -	Water Based Fire Protection System - 5-Years:</a:t>
            </a:r>
          </a:p>
          <a:p>
            <a:pPr lvl="1"/>
            <a:r>
              <a:rPr lang="en-US" altLang="en-US" sz="2400" dirty="0" smtClean="0"/>
              <a:t>Private fire service mains (flow test); usually to private hydrants </a:t>
            </a:r>
          </a:p>
          <a:p>
            <a:pPr lvl="1"/>
            <a:r>
              <a:rPr lang="en-US" altLang="en-US" sz="2400" dirty="0" smtClean="0"/>
              <a:t>An internal inspection of piping and branch lines is required by opening a flushing connection and removing one sprinkler near the end of one branch line; Looking for slime (MIC) </a:t>
            </a:r>
            <a:r>
              <a:rPr lang="en-US" altLang="en-US" b="1" dirty="0" smtClean="0"/>
              <a:t>[Not required on plastic pipe]</a:t>
            </a:r>
          </a:p>
          <a:p>
            <a:pPr lvl="1"/>
            <a:r>
              <a:rPr lang="en-US" altLang="en-US" sz="2400" dirty="0" smtClean="0"/>
              <a:t>An obstruction investigation must be performed at all system valves, risers, cross mains, and at a representative number of the branch lines, when one of the qualifying conditions exist.</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2E872404-33C3-40C4-9512-6F8E0E9DF0DC}" type="slidenum">
              <a:rPr lang="en-US" smtClean="0"/>
              <a:pPr>
                <a:defRPr/>
              </a:pPr>
              <a:t>33</a:t>
            </a:fld>
            <a:endParaRPr lang="en-US"/>
          </a:p>
        </p:txBody>
      </p:sp>
    </p:spTree>
    <p:extLst>
      <p:ext uri="{BB962C8B-B14F-4D97-AF65-F5344CB8AC3E}">
        <p14:creationId xmlns:p14="http://schemas.microsoft.com/office/powerpoint/2010/main" val="4104690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762000" y="457200"/>
            <a:ext cx="7543800" cy="4114800"/>
          </a:xfrm>
        </p:spPr>
        <p:txBody>
          <a:bodyPr>
            <a:normAutofit fontScale="92500" lnSpcReduction="10000"/>
          </a:bodyPr>
          <a:lstStyle/>
          <a:p>
            <a:pPr marL="0" indent="0">
              <a:buFont typeface="Arial" charset="0"/>
              <a:buNone/>
            </a:pPr>
            <a:r>
              <a:rPr lang="en-US" altLang="en-US" sz="2800" dirty="0" smtClean="0"/>
              <a:t>NFPA 25 (2011) -	Water Based Fire Protection System - 20-Years:</a:t>
            </a:r>
          </a:p>
          <a:p>
            <a:pPr lvl="1"/>
            <a:r>
              <a:rPr lang="en-US" altLang="en-US" sz="2400" dirty="0" smtClean="0"/>
              <a:t>Quick-Response sprinkler head sample test                                                        or replacement</a:t>
            </a:r>
          </a:p>
          <a:p>
            <a:pPr marL="0" indent="0">
              <a:buFont typeface="Arial" charset="0"/>
              <a:buNone/>
            </a:pPr>
            <a:r>
              <a:rPr lang="en-US" altLang="en-US" sz="2800" dirty="0" smtClean="0"/>
              <a:t>50-Years:</a:t>
            </a:r>
          </a:p>
          <a:p>
            <a:pPr lvl="1"/>
            <a:r>
              <a:rPr lang="en-US" altLang="en-US" sz="2400" dirty="0" smtClean="0"/>
              <a:t>Standard-Response sprinkler head sample                                                  test or replacement</a:t>
            </a:r>
          </a:p>
          <a:p>
            <a:pPr marL="0" indent="0">
              <a:buFont typeface="Arial" charset="0"/>
              <a:buNone/>
            </a:pPr>
            <a:r>
              <a:rPr lang="en-US" altLang="en-US" sz="2400" dirty="0" smtClean="0"/>
              <a:t>A sample is a minimum of 4 heads or 1% of the                                    number of sprinklers per each sprinkler type,                                   whichever is greater. If one sample head fails its                                     test, then all heads must be replaced </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F667A625-64EE-4B47-B8EB-3B9C1E077937}" type="slidenum">
              <a:rPr lang="en-US" smtClean="0"/>
              <a:pPr>
                <a:defRPr/>
              </a:pPr>
              <a:t>34</a:t>
            </a:fld>
            <a:endParaRPr lang="en-US"/>
          </a:p>
        </p:txBody>
      </p:sp>
      <p:pic>
        <p:nvPicPr>
          <p:cNvPr id="2" name="Picture 1"/>
          <p:cNvPicPr>
            <a:picLocks noChangeAspect="1"/>
          </p:cNvPicPr>
          <p:nvPr/>
        </p:nvPicPr>
        <p:blipFill rotWithShape="1">
          <a:blip r:embed="rId2"/>
          <a:srcRect l="26430" t="3844" r="24832" b="12529"/>
          <a:stretch/>
        </p:blipFill>
        <p:spPr>
          <a:xfrm>
            <a:off x="7086600" y="1600200"/>
            <a:ext cx="1571625"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4217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normAutofit fontScale="92500" lnSpcReduction="20000"/>
          </a:bodyPr>
          <a:lstStyle/>
          <a:p>
            <a:pPr marL="0" indent="0">
              <a:buFont typeface="Arial" charset="0"/>
              <a:buNone/>
            </a:pPr>
            <a:r>
              <a:rPr lang="en-US" altLang="en-US" sz="2800" dirty="0" smtClean="0"/>
              <a:t>NFPA 25 (2011) -	Water Based Fire Protection System Fire Watch Requirements:</a:t>
            </a:r>
          </a:p>
          <a:p>
            <a:pPr lvl="1"/>
            <a:r>
              <a:rPr lang="en-US" altLang="en-US" sz="2400" dirty="0" smtClean="0"/>
              <a:t>A fire watch should consist of trained personnel who </a:t>
            </a:r>
            <a:r>
              <a:rPr lang="en-US" altLang="en-US" sz="2400" u="sng" dirty="0" smtClean="0"/>
              <a:t>continuously</a:t>
            </a:r>
            <a:r>
              <a:rPr lang="en-US" altLang="en-US" sz="2400" dirty="0" smtClean="0"/>
              <a:t> patrol the affected area;</a:t>
            </a:r>
          </a:p>
          <a:p>
            <a:pPr lvl="1"/>
            <a:r>
              <a:rPr lang="en-US" altLang="en-US" sz="2400" dirty="0" smtClean="0"/>
              <a:t>Should have ready access to fire extinguishers;</a:t>
            </a:r>
          </a:p>
          <a:p>
            <a:pPr lvl="1"/>
            <a:r>
              <a:rPr lang="en-US" altLang="en-US" sz="2400" dirty="0" smtClean="0"/>
              <a:t>Ability to promptly notify the fire department;</a:t>
            </a:r>
          </a:p>
          <a:p>
            <a:pPr lvl="1"/>
            <a:r>
              <a:rPr lang="en-US" altLang="en-US" sz="2400" dirty="0" smtClean="0"/>
              <a:t>Look for fire, and ensure other features of life safety are not impaired. </a:t>
            </a:r>
          </a:p>
          <a:p>
            <a:pPr lvl="1"/>
            <a:r>
              <a:rPr lang="en-US" altLang="en-US" sz="2400" dirty="0" smtClean="0"/>
              <a:t>Fire watch personnel to perform no other duties;</a:t>
            </a:r>
          </a:p>
          <a:p>
            <a:pPr lvl="1"/>
            <a:r>
              <a:rPr lang="en-US" altLang="en-US" sz="2400" dirty="0" smtClean="0"/>
              <a:t>If fire watch takes more than 30 minutes to complete, then multiple personnel must be used;</a:t>
            </a:r>
          </a:p>
          <a:p>
            <a:pPr lvl="1"/>
            <a:endParaRPr lang="en-US" alt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EDF7E5DF-51E5-4D3C-954F-A910DFF9B78E}" type="slidenum">
              <a:rPr lang="en-US" smtClean="0"/>
              <a:pPr>
                <a:defRPr/>
              </a:pPr>
              <a:t>35</a:t>
            </a:fld>
            <a:endParaRPr lang="en-US"/>
          </a:p>
        </p:txBody>
      </p:sp>
    </p:spTree>
    <p:extLst>
      <p:ext uri="{BB962C8B-B14F-4D97-AF65-F5344CB8AC3E}">
        <p14:creationId xmlns:p14="http://schemas.microsoft.com/office/powerpoint/2010/main" val="2955926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pPr marL="0" indent="0">
              <a:buFont typeface="Arial" charset="0"/>
              <a:buNone/>
            </a:pPr>
            <a:r>
              <a:rPr lang="en-US" altLang="en-US" sz="2800" dirty="0" smtClean="0"/>
              <a:t>NFPA 72 (2010) -	Fire Alarm System: </a:t>
            </a:r>
            <a:r>
              <a:rPr lang="en-US" altLang="en-US" sz="2800" u="sng" dirty="0" smtClean="0"/>
              <a:t>Inspection </a:t>
            </a:r>
            <a:r>
              <a:rPr lang="en-US" altLang="en-US" sz="2800" dirty="0" smtClean="0"/>
              <a:t>                           </a:t>
            </a:r>
          </a:p>
          <a:p>
            <a:pPr marL="0" indent="0">
              <a:buFont typeface="Arial" charset="0"/>
              <a:buNone/>
            </a:pPr>
            <a:r>
              <a:rPr lang="en-US" altLang="en-US" sz="2400" dirty="0" smtClean="0"/>
              <a:t>A visual inspection must be made (and documented) of the fire alarm system components to ensure that there are no changes that affect equipment performance.</a:t>
            </a:r>
          </a:p>
          <a:p>
            <a:pPr marL="0" indent="0">
              <a:buFont typeface="Arial" charset="0"/>
              <a:buNone/>
            </a:pPr>
            <a:r>
              <a:rPr lang="en-US" altLang="en-US" sz="2400" dirty="0" smtClean="0"/>
              <a:t> </a:t>
            </a:r>
            <a:r>
              <a:rPr lang="en-US" altLang="en-US" sz="2800" dirty="0" smtClean="0"/>
              <a:t>Quarterly:</a:t>
            </a:r>
          </a:p>
          <a:p>
            <a:pPr lvl="1"/>
            <a:r>
              <a:rPr lang="en-US" altLang="en-US" sz="2400" dirty="0" smtClean="0"/>
              <a:t>Supervisory signal devices (tamper switches, pressure switches, water level switches, duct detectors programmed as supervisory, etc.)</a:t>
            </a:r>
          </a:p>
          <a:p>
            <a:pPr lvl="1"/>
            <a:r>
              <a:rPr lang="en-US" altLang="en-US" sz="2400" dirty="0" smtClean="0"/>
              <a:t>Waterflow switches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7A69105D-3EBE-4026-B2C7-46498B8F637E}" type="slidenum">
              <a:rPr lang="en-US" smtClean="0"/>
              <a:pPr>
                <a:defRPr/>
              </a:pPr>
              <a:t>36</a:t>
            </a:fld>
            <a:endParaRPr lang="en-US"/>
          </a:p>
        </p:txBody>
      </p:sp>
    </p:spTree>
    <p:extLst>
      <p:ext uri="{BB962C8B-B14F-4D97-AF65-F5344CB8AC3E}">
        <p14:creationId xmlns:p14="http://schemas.microsoft.com/office/powerpoint/2010/main" val="2558059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762000" y="381000"/>
            <a:ext cx="7543800" cy="4191000"/>
          </a:xfrm>
        </p:spPr>
        <p:txBody>
          <a:bodyPr>
            <a:normAutofit fontScale="92500" lnSpcReduction="10000"/>
          </a:bodyPr>
          <a:lstStyle/>
          <a:p>
            <a:pPr marL="0" indent="0">
              <a:buFont typeface="Arial" charset="0"/>
              <a:buNone/>
            </a:pPr>
            <a:r>
              <a:rPr lang="en-US" altLang="en-US" sz="2800" dirty="0" smtClean="0"/>
              <a:t>NFPA 72 (2010) -	Fire Alarm System: </a:t>
            </a:r>
            <a:r>
              <a:rPr lang="en-US" altLang="en-US" sz="2800" u="sng" dirty="0" smtClean="0"/>
              <a:t>Inspection</a:t>
            </a:r>
            <a:r>
              <a:rPr lang="en-US" altLang="en-US" sz="2800" dirty="0" smtClean="0"/>
              <a:t>                            Semi-annually:</a:t>
            </a:r>
          </a:p>
          <a:p>
            <a:pPr lvl="1"/>
            <a:r>
              <a:rPr lang="en-US" altLang="en-US" sz="2000" dirty="0" smtClean="0"/>
              <a:t>Control panel batteries (sealed lead acid type)</a:t>
            </a:r>
          </a:p>
          <a:p>
            <a:pPr lvl="1"/>
            <a:r>
              <a:rPr lang="en-US" altLang="en-US" sz="2000" dirty="0" smtClean="0"/>
              <a:t>In-building voice/alarm communications equipment</a:t>
            </a:r>
          </a:p>
          <a:p>
            <a:pPr lvl="1"/>
            <a:r>
              <a:rPr lang="en-US" altLang="en-US" sz="2000" dirty="0" smtClean="0"/>
              <a:t>Duct detectors (programmed as alarm initiating)</a:t>
            </a:r>
          </a:p>
          <a:p>
            <a:pPr lvl="1"/>
            <a:r>
              <a:rPr lang="en-US" altLang="en-US" sz="2000" dirty="0" smtClean="0"/>
              <a:t>Electromechanical releasing devices</a:t>
            </a:r>
          </a:p>
          <a:p>
            <a:pPr lvl="1"/>
            <a:r>
              <a:rPr lang="en-US" altLang="en-US" sz="2000" dirty="0" smtClean="0"/>
              <a:t>Fire suppression system switches</a:t>
            </a:r>
          </a:p>
          <a:p>
            <a:pPr lvl="1"/>
            <a:r>
              <a:rPr lang="en-US" altLang="en-US" sz="2000" dirty="0" smtClean="0"/>
              <a:t>Manual fire alarm boxes (pull stations)</a:t>
            </a:r>
          </a:p>
          <a:p>
            <a:pPr lvl="1"/>
            <a:r>
              <a:rPr lang="en-US" altLang="en-US" sz="2000" dirty="0" smtClean="0"/>
              <a:t>Heat detectors</a:t>
            </a:r>
          </a:p>
          <a:p>
            <a:pPr lvl="1"/>
            <a:r>
              <a:rPr lang="en-US" altLang="en-US" sz="2000" dirty="0" smtClean="0"/>
              <a:t>Smoke detectors</a:t>
            </a:r>
          </a:p>
          <a:p>
            <a:pPr lvl="1"/>
            <a:r>
              <a:rPr lang="en-US" altLang="en-US" sz="2000" dirty="0" smtClean="0"/>
              <a:t>Interface equipment (above ceiling relays?)</a:t>
            </a:r>
          </a:p>
          <a:p>
            <a:pPr lvl="1"/>
            <a:r>
              <a:rPr lang="en-US" altLang="en-US" sz="2000" dirty="0" smtClean="0"/>
              <a:t>Alarm notification appliances (strobes/chimes)</a:t>
            </a:r>
            <a:endParaRPr lang="en-US" alt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326F984E-5ADD-48B4-9904-4D967514F78A}" type="slidenum">
              <a:rPr lang="en-US" smtClean="0"/>
              <a:pPr>
                <a:defRPr/>
              </a:pPr>
              <a:t>37</a:t>
            </a:fld>
            <a:endParaRPr lang="en-US"/>
          </a:p>
        </p:txBody>
      </p:sp>
    </p:spTree>
    <p:extLst>
      <p:ext uri="{BB962C8B-B14F-4D97-AF65-F5344CB8AC3E}">
        <p14:creationId xmlns:p14="http://schemas.microsoft.com/office/powerpoint/2010/main" val="3498241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normAutofit/>
          </a:bodyPr>
          <a:lstStyle/>
          <a:p>
            <a:pPr marL="0" indent="0">
              <a:buFont typeface="Arial" charset="0"/>
              <a:buNone/>
            </a:pPr>
            <a:r>
              <a:rPr lang="en-US" altLang="en-US" sz="2800" dirty="0" smtClean="0"/>
              <a:t>NFPA 72 (2010) -	Fire Alarm System: </a:t>
            </a:r>
            <a:r>
              <a:rPr lang="en-US" altLang="en-US" sz="2800" u="sng" dirty="0" smtClean="0"/>
              <a:t>Testing </a:t>
            </a:r>
            <a:endParaRPr lang="en-US" altLang="en-US" sz="2800" dirty="0" smtClean="0"/>
          </a:p>
          <a:p>
            <a:pPr marL="0" indent="0">
              <a:buFont typeface="Arial" charset="0"/>
              <a:buNone/>
            </a:pPr>
            <a:r>
              <a:rPr lang="en-US" altLang="en-US" sz="2800" dirty="0" smtClean="0"/>
              <a:t>Quarterly:</a:t>
            </a:r>
          </a:p>
          <a:p>
            <a:pPr lvl="1"/>
            <a:r>
              <a:rPr lang="en-US" altLang="en-US" sz="2400" dirty="0" smtClean="0"/>
              <a:t>Supervisory pressure indicating devices</a:t>
            </a:r>
          </a:p>
          <a:p>
            <a:pPr lvl="1"/>
            <a:r>
              <a:rPr lang="en-US" altLang="en-US" sz="2400" dirty="0" smtClean="0"/>
              <a:t>Supervisory water level indicating devices</a:t>
            </a:r>
          </a:p>
          <a:p>
            <a:pPr lvl="1"/>
            <a:r>
              <a:rPr lang="en-US" altLang="en-US" sz="2400" dirty="0" smtClean="0"/>
              <a:t>Supervisory water temperature indicating devices</a:t>
            </a:r>
          </a:p>
          <a:p>
            <a:pPr lvl="1"/>
            <a:r>
              <a:rPr lang="en-US" altLang="en-US" sz="2400" dirty="0" smtClean="0"/>
              <a:t>Other suppression system supervisory initiating devices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03F0869F-4CFF-4457-8364-94D1F761AEC5}" type="slidenum">
              <a:rPr lang="en-US" smtClean="0"/>
              <a:pPr>
                <a:defRPr/>
              </a:pPr>
              <a:t>38</a:t>
            </a:fld>
            <a:endParaRPr lang="en-US"/>
          </a:p>
        </p:txBody>
      </p:sp>
    </p:spTree>
    <p:extLst>
      <p:ext uri="{BB962C8B-B14F-4D97-AF65-F5344CB8AC3E}">
        <p14:creationId xmlns:p14="http://schemas.microsoft.com/office/powerpoint/2010/main" val="2199727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normAutofit/>
          </a:bodyPr>
          <a:lstStyle/>
          <a:p>
            <a:pPr marL="0" indent="0">
              <a:buFont typeface="Arial" charset="0"/>
              <a:buNone/>
            </a:pPr>
            <a:r>
              <a:rPr lang="en-US" altLang="en-US" sz="2800" dirty="0" smtClean="0"/>
              <a:t>NFPA 72 (2010) -	Fire Alarm System: </a:t>
            </a:r>
            <a:r>
              <a:rPr lang="en-US" altLang="en-US" sz="2800" u="sng" dirty="0" smtClean="0"/>
              <a:t>Testing </a:t>
            </a:r>
            <a:endParaRPr lang="en-US" altLang="en-US" sz="2800" dirty="0" smtClean="0"/>
          </a:p>
          <a:p>
            <a:pPr marL="0" indent="0">
              <a:buFont typeface="Arial" charset="0"/>
              <a:buNone/>
            </a:pPr>
            <a:r>
              <a:rPr lang="en-US" altLang="en-US" sz="2800" dirty="0" smtClean="0"/>
              <a:t>Semi-annually:</a:t>
            </a:r>
          </a:p>
          <a:p>
            <a:pPr lvl="1"/>
            <a:r>
              <a:rPr lang="en-US" altLang="en-US" sz="2400" dirty="0" smtClean="0"/>
              <a:t>Control panel (including                                                                            NAC panels) battery load                                                                   voltage test</a:t>
            </a:r>
          </a:p>
          <a:p>
            <a:pPr lvl="1"/>
            <a:r>
              <a:rPr lang="en-US" altLang="en-US" sz="2400" dirty="0" smtClean="0"/>
              <a:t>Supervisory control valve                                                                              tamper switches</a:t>
            </a:r>
          </a:p>
          <a:p>
            <a:pPr lvl="1"/>
            <a:r>
              <a:rPr lang="en-US" altLang="en-US" sz="2400" dirty="0" smtClean="0"/>
              <a:t>Waterflow switches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41FF4BD6-8FBD-463B-A016-FF8FB23537A0}" type="slidenum">
              <a:rPr lang="en-US" smtClean="0"/>
              <a:pPr>
                <a:defRPr/>
              </a:pPr>
              <a:t>39</a:t>
            </a:fld>
            <a:endParaRPr lang="en-US"/>
          </a:p>
        </p:txBody>
      </p:sp>
      <p:pic>
        <p:nvPicPr>
          <p:cNvPr id="2" name="Picture 1"/>
          <p:cNvPicPr>
            <a:picLocks noChangeAspect="1"/>
          </p:cNvPicPr>
          <p:nvPr/>
        </p:nvPicPr>
        <p:blipFill>
          <a:blip r:embed="rId2"/>
          <a:stretch>
            <a:fillRect/>
          </a:stretch>
        </p:blipFill>
        <p:spPr>
          <a:xfrm>
            <a:off x="4849958" y="2057400"/>
            <a:ext cx="3622144" cy="2390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248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Font typeface="Arial" charset="0"/>
              <a:buNone/>
              <a:defRPr/>
            </a:pPr>
            <a:r>
              <a:rPr lang="en-US" dirty="0" smtClean="0"/>
              <a:t>Facility managers typically are saddled with the responsibilities of many departments:</a:t>
            </a:r>
          </a:p>
          <a:p>
            <a:pPr lvl="1">
              <a:defRPr/>
            </a:pPr>
            <a:r>
              <a:rPr lang="en-US" dirty="0" smtClean="0"/>
              <a:t>Maintenance</a:t>
            </a:r>
          </a:p>
          <a:p>
            <a:pPr lvl="1">
              <a:defRPr/>
            </a:pPr>
            <a:r>
              <a:rPr lang="en-US" dirty="0" smtClean="0"/>
              <a:t>Plant Operations</a:t>
            </a:r>
          </a:p>
          <a:p>
            <a:pPr lvl="1">
              <a:defRPr/>
            </a:pPr>
            <a:r>
              <a:rPr lang="en-US" dirty="0" smtClean="0"/>
              <a:t>Projects</a:t>
            </a:r>
          </a:p>
          <a:p>
            <a:pPr lvl="1">
              <a:defRPr/>
            </a:pPr>
            <a:r>
              <a:rPr lang="en-US" dirty="0" smtClean="0"/>
              <a:t>Paint Shops</a:t>
            </a:r>
          </a:p>
          <a:p>
            <a:pPr lvl="1">
              <a:defRPr/>
            </a:pPr>
            <a:r>
              <a:rPr lang="en-US" dirty="0" smtClean="0"/>
              <a:t>Environmental Services</a:t>
            </a:r>
          </a:p>
          <a:p>
            <a:pPr lvl="1">
              <a:defRPr/>
            </a:pPr>
            <a:r>
              <a:rPr lang="en-US" dirty="0" smtClean="0"/>
              <a:t>Security</a:t>
            </a:r>
          </a:p>
          <a:p>
            <a:pPr lvl="1">
              <a:defRPr/>
            </a:pPr>
            <a:r>
              <a:rPr lang="en-US" dirty="0" smtClean="0"/>
              <a:t>Laundry</a:t>
            </a:r>
          </a:p>
          <a:p>
            <a:pPr lvl="1">
              <a:defRPr/>
            </a:pPr>
            <a:r>
              <a:rPr lang="en-US" dirty="0" smtClean="0"/>
              <a:t>Life Safety</a:t>
            </a:r>
            <a:endParaRPr lang="en-US" dirty="0"/>
          </a:p>
        </p:txBody>
      </p:sp>
      <p:sp>
        <p:nvSpPr>
          <p:cNvPr id="5123"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24DCA210-AD10-477A-83F0-D901C7FECFDE}" type="slidenum">
              <a:rPr lang="en-US" smtClean="0"/>
              <a:pPr>
                <a:defRPr/>
              </a:pPr>
              <a:t>4</a:t>
            </a:fld>
            <a:endParaRPr lang="en-US"/>
          </a:p>
        </p:txBody>
      </p:sp>
      <p:pic>
        <p:nvPicPr>
          <p:cNvPr id="5125" name="Picture 5" descr="C:\Users\hp\AppData\Local\Microsoft\Windows\Temporary Internet Files\Content.IE5\79JVKA18\many-hats[1].jpg"/>
          <p:cNvPicPr>
            <a:picLocks noChangeAspect="1" noChangeArrowheads="1"/>
          </p:cNvPicPr>
          <p:nvPr/>
        </p:nvPicPr>
        <p:blipFill>
          <a:blip r:embed="rId2"/>
          <a:srcRect/>
          <a:stretch>
            <a:fillRect/>
          </a:stretch>
        </p:blipFill>
        <p:spPr bwMode="auto">
          <a:xfrm>
            <a:off x="5194300" y="1828800"/>
            <a:ext cx="28194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15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pPr marL="0" indent="0">
              <a:buFont typeface="Arial" charset="0"/>
              <a:buNone/>
            </a:pPr>
            <a:r>
              <a:rPr lang="en-US" altLang="en-US" sz="2800" dirty="0" smtClean="0"/>
              <a:t>NFPA 72 (2010) -	Fire Alarm System: </a:t>
            </a:r>
            <a:r>
              <a:rPr lang="en-US" altLang="en-US" sz="2800" u="sng" dirty="0" smtClean="0"/>
              <a:t>Testing</a:t>
            </a:r>
          </a:p>
          <a:p>
            <a:pPr marL="0" indent="0">
              <a:buFont typeface="Arial" charset="0"/>
              <a:buNone/>
            </a:pPr>
            <a:r>
              <a:rPr lang="en-US" altLang="en-US" sz="2800" dirty="0" smtClean="0"/>
              <a:t>Annually: </a:t>
            </a:r>
            <a:r>
              <a:rPr lang="en-US" altLang="en-US" sz="2400" dirty="0" smtClean="0"/>
              <a:t>Control panel equipment (including NAC panels):</a:t>
            </a:r>
          </a:p>
          <a:p>
            <a:pPr lvl="2"/>
            <a:r>
              <a:rPr lang="en-US" altLang="en-US" dirty="0" smtClean="0"/>
              <a:t>Function test</a:t>
            </a:r>
          </a:p>
          <a:p>
            <a:pPr lvl="2"/>
            <a:r>
              <a:rPr lang="en-US" altLang="en-US" dirty="0" smtClean="0"/>
              <a:t>Fuse test</a:t>
            </a:r>
          </a:p>
          <a:p>
            <a:pPr lvl="2"/>
            <a:r>
              <a:rPr lang="en-US" altLang="en-US" dirty="0" smtClean="0"/>
              <a:t>Interfaced equipment</a:t>
            </a:r>
          </a:p>
          <a:p>
            <a:pPr lvl="2"/>
            <a:r>
              <a:rPr lang="en-US" altLang="en-US" dirty="0" smtClean="0"/>
              <a:t>Lamps and LEDs</a:t>
            </a:r>
          </a:p>
          <a:p>
            <a:pPr lvl="2"/>
            <a:r>
              <a:rPr lang="en-US" altLang="en-US" dirty="0" smtClean="0"/>
              <a:t>Primary power supply</a:t>
            </a:r>
          </a:p>
          <a:p>
            <a:pPr lvl="2"/>
            <a:r>
              <a:rPr lang="en-US" altLang="en-US" dirty="0" smtClean="0"/>
              <a:t>Transponders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6CA21C1F-AF7F-4A91-A9E1-0E5AF6C5D80F}" type="slidenum">
              <a:rPr lang="en-US" smtClean="0"/>
              <a:pPr>
                <a:defRPr/>
              </a:pPr>
              <a:t>40</a:t>
            </a:fld>
            <a:endParaRPr lang="en-US"/>
          </a:p>
        </p:txBody>
      </p:sp>
    </p:spTree>
    <p:extLst>
      <p:ext uri="{BB962C8B-B14F-4D97-AF65-F5344CB8AC3E}">
        <p14:creationId xmlns:p14="http://schemas.microsoft.com/office/powerpoint/2010/main" val="778330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normAutofit fontScale="92500"/>
          </a:bodyPr>
          <a:lstStyle/>
          <a:p>
            <a:pPr marL="0" indent="0">
              <a:buFont typeface="Arial" charset="0"/>
              <a:buNone/>
            </a:pPr>
            <a:r>
              <a:rPr lang="en-US" altLang="en-US" sz="2800" dirty="0" smtClean="0"/>
              <a:t>NFPA 72 (2010) -	Fire Alarm System: </a:t>
            </a:r>
            <a:r>
              <a:rPr lang="en-US" altLang="en-US" sz="2800" u="sng" dirty="0" smtClean="0"/>
              <a:t>Testing</a:t>
            </a:r>
          </a:p>
          <a:p>
            <a:pPr marL="0" indent="0">
              <a:buFont typeface="Arial" charset="0"/>
              <a:buNone/>
            </a:pPr>
            <a:r>
              <a:rPr lang="en-US" altLang="en-US" sz="2800" dirty="0" smtClean="0"/>
              <a:t>Annually:</a:t>
            </a:r>
          </a:p>
          <a:p>
            <a:pPr lvl="1"/>
            <a:r>
              <a:rPr lang="en-US" altLang="en-US" sz="2400" dirty="0" smtClean="0"/>
              <a:t>Control panel (including NAC panels) battery charger test</a:t>
            </a:r>
          </a:p>
          <a:p>
            <a:pPr lvl="1"/>
            <a:r>
              <a:rPr lang="en-US" altLang="en-US" sz="2400" dirty="0" smtClean="0"/>
              <a:t>Control panel (including NAC panels) battery discharge test for 30 minutes</a:t>
            </a:r>
          </a:p>
          <a:p>
            <a:pPr lvl="1"/>
            <a:r>
              <a:rPr lang="en-US" altLang="en-US" sz="2400" dirty="0" smtClean="0"/>
              <a:t>In-building voice/alarm communication equipment</a:t>
            </a:r>
          </a:p>
          <a:p>
            <a:pPr lvl="1"/>
            <a:r>
              <a:rPr lang="en-US" altLang="en-US" sz="2400" dirty="0" smtClean="0"/>
              <a:t>Remote annunciators</a:t>
            </a:r>
          </a:p>
          <a:p>
            <a:pPr lvl="1"/>
            <a:r>
              <a:rPr lang="en-US" altLang="en-US" sz="2400" dirty="0" smtClean="0"/>
              <a:t>Duct detectors</a:t>
            </a:r>
          </a:p>
          <a:p>
            <a:pPr lvl="1"/>
            <a:r>
              <a:rPr lang="en-US" altLang="en-US" sz="2400" dirty="0" smtClean="0"/>
              <a:t>Fire suppression system switches</a:t>
            </a:r>
          </a:p>
          <a:p>
            <a:pPr lvl="1"/>
            <a:endParaRPr lang="en-US" alt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7DC28A19-873F-45CC-9F4F-4F7E437DB9B7}" type="slidenum">
              <a:rPr lang="en-US" smtClean="0"/>
              <a:pPr>
                <a:defRPr/>
              </a:pPr>
              <a:t>41</a:t>
            </a:fld>
            <a:endParaRPr lang="en-US"/>
          </a:p>
        </p:txBody>
      </p:sp>
    </p:spTree>
    <p:extLst>
      <p:ext uri="{BB962C8B-B14F-4D97-AF65-F5344CB8AC3E}">
        <p14:creationId xmlns:p14="http://schemas.microsoft.com/office/powerpoint/2010/main" val="3184584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normAutofit fontScale="92500"/>
          </a:bodyPr>
          <a:lstStyle/>
          <a:p>
            <a:pPr marL="0" indent="0">
              <a:buFont typeface="Arial" charset="0"/>
              <a:buNone/>
            </a:pPr>
            <a:r>
              <a:rPr lang="en-US" altLang="en-US" sz="2800" dirty="0" smtClean="0"/>
              <a:t>NFPA 72 (2010) -	Fire Alarm System: </a:t>
            </a:r>
            <a:r>
              <a:rPr lang="en-US" altLang="en-US" sz="2800" u="sng" dirty="0" smtClean="0"/>
              <a:t>Testing</a:t>
            </a:r>
          </a:p>
          <a:p>
            <a:pPr marL="0" indent="0">
              <a:buFont typeface="Arial" charset="0"/>
              <a:buNone/>
            </a:pPr>
            <a:r>
              <a:rPr lang="en-US" altLang="en-US" sz="2800" dirty="0" smtClean="0"/>
              <a:t>Annually:</a:t>
            </a:r>
          </a:p>
          <a:p>
            <a:pPr lvl="1"/>
            <a:r>
              <a:rPr lang="en-US" altLang="en-US" sz="2400" dirty="0" smtClean="0"/>
              <a:t>Smoke detector functional test</a:t>
            </a:r>
          </a:p>
          <a:p>
            <a:pPr lvl="1"/>
            <a:r>
              <a:rPr lang="en-US" altLang="en-US" sz="2400" dirty="0" smtClean="0"/>
              <a:t>Interface relay equipment and emergency control functions </a:t>
            </a:r>
            <a:r>
              <a:rPr lang="en-US" altLang="en-US" sz="2400" b="1" dirty="0" smtClean="0"/>
              <a:t>(Test must include full activation of other system)</a:t>
            </a:r>
          </a:p>
          <a:p>
            <a:pPr lvl="1"/>
            <a:r>
              <a:rPr lang="en-US" altLang="en-US" sz="2400" dirty="0" smtClean="0"/>
              <a:t>Alarm notification appliances (strobes, chimes, bells, horns)</a:t>
            </a:r>
          </a:p>
          <a:p>
            <a:pPr lvl="1"/>
            <a:r>
              <a:rPr lang="en-US" altLang="en-US" sz="2400" dirty="0" smtClean="0"/>
              <a:t>Heat detectors</a:t>
            </a:r>
          </a:p>
          <a:p>
            <a:pPr lvl="1"/>
            <a:r>
              <a:rPr lang="en-US" altLang="en-US" sz="2400" dirty="0" smtClean="0"/>
              <a:t>Manual fire alarm boxes (pull stations)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46AAA473-D10C-4F7D-B613-65034C1C0005}" type="slidenum">
              <a:rPr lang="en-US" smtClean="0"/>
              <a:pPr>
                <a:defRPr/>
              </a:pPr>
              <a:t>42</a:t>
            </a:fld>
            <a:endParaRPr lang="en-US"/>
          </a:p>
        </p:txBody>
      </p:sp>
    </p:spTree>
    <p:extLst>
      <p:ext uri="{BB962C8B-B14F-4D97-AF65-F5344CB8AC3E}">
        <p14:creationId xmlns:p14="http://schemas.microsoft.com/office/powerpoint/2010/main" val="1292526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p:txBody>
          <a:bodyPr>
            <a:normAutofit fontScale="92500"/>
          </a:bodyPr>
          <a:lstStyle/>
          <a:p>
            <a:pPr marL="0" indent="0">
              <a:buFont typeface="Arial" charset="0"/>
              <a:buNone/>
              <a:defRPr/>
            </a:pPr>
            <a:r>
              <a:rPr lang="en-US" altLang="en-US" sz="2800" dirty="0" smtClean="0"/>
              <a:t>NFPA 72 (2010) -Fire Alarm System:  Q</a:t>
            </a:r>
            <a:r>
              <a:rPr lang="en-US" altLang="en-US" sz="2800" u="sng" dirty="0" smtClean="0"/>
              <a:t>ualifications</a:t>
            </a:r>
            <a:endParaRPr lang="en-US" altLang="en-US" sz="2800" dirty="0" smtClean="0"/>
          </a:p>
          <a:p>
            <a:pPr marL="301625" lvl="1" indent="0">
              <a:buFont typeface="Arial" charset="0"/>
              <a:buNone/>
              <a:defRPr/>
            </a:pPr>
            <a:r>
              <a:rPr lang="en-US" altLang="en-US" sz="2400" dirty="0" smtClean="0"/>
              <a:t>Service personnel must be qualified in the inspection, testing, and maintenance of fire alarm systems, by one of the following:</a:t>
            </a:r>
          </a:p>
          <a:p>
            <a:pPr lvl="1">
              <a:defRPr/>
            </a:pPr>
            <a:r>
              <a:rPr lang="en-US" altLang="en-US" sz="2400" dirty="0" smtClean="0"/>
              <a:t>Factory trained and certified for the specific type and brand of system being serviced</a:t>
            </a:r>
          </a:p>
          <a:p>
            <a:pPr lvl="1">
              <a:defRPr/>
            </a:pPr>
            <a:r>
              <a:rPr lang="en-US" altLang="en-US" sz="2400" dirty="0" smtClean="0"/>
              <a:t>Certified by a nationally recognized certification organization (NICET, IMSA, etc.)</a:t>
            </a:r>
          </a:p>
          <a:p>
            <a:pPr lvl="1">
              <a:defRPr/>
            </a:pPr>
            <a:r>
              <a:rPr lang="en-US" altLang="en-US" sz="2400" dirty="0" smtClean="0"/>
              <a:t>Registered, licensed or certified by the state or local authority  </a:t>
            </a:r>
          </a:p>
          <a:p>
            <a:pPr marL="301625" lvl="1" indent="0">
              <a:buFont typeface="Arial" charset="0"/>
              <a:buNone/>
              <a:defRPr/>
            </a:pPr>
            <a:endParaRPr lang="en-US" altLang="en-US" sz="2400" dirty="0" smtClean="0"/>
          </a:p>
          <a:p>
            <a:pPr marL="301625" lvl="1" indent="0">
              <a:buFont typeface="Arial" charset="0"/>
              <a:buNone/>
              <a:defRPr/>
            </a:pPr>
            <a:endParaRPr lang="en-US" alt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13753B90-5AD9-4C5A-A232-DEBFC3C5CA67}" type="slidenum">
              <a:rPr lang="en-US" smtClean="0"/>
              <a:pPr>
                <a:defRPr/>
              </a:pPr>
              <a:t>43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86200"/>
            <a:ext cx="18669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949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Font typeface="Arial" charset="0"/>
              <a:buNone/>
              <a:defRPr/>
            </a:pPr>
            <a:r>
              <a:rPr lang="en-US" sz="2800" dirty="0" smtClean="0"/>
              <a:t>NFPA 72 (2010) -	Fire Alarm System:    </a:t>
            </a:r>
            <a:r>
              <a:rPr lang="en-US" sz="2800" u="sng" dirty="0" smtClean="0"/>
              <a:t>Qualifications</a:t>
            </a:r>
            <a:endParaRPr lang="en-US" sz="2800" dirty="0" smtClean="0"/>
          </a:p>
          <a:p>
            <a:pPr lvl="1">
              <a:defRPr/>
            </a:pPr>
            <a:endParaRPr lang="en-US" sz="2400" dirty="0" smtClean="0"/>
          </a:p>
          <a:p>
            <a:pPr lvl="1">
              <a:defRPr/>
            </a:pPr>
            <a:r>
              <a:rPr lang="en-US" sz="2400" dirty="0" smtClean="0"/>
              <a:t>Persons who are employed and qualified by an organization listed by a nationally recognized testing laboratory for the servicing of fire alarm systems</a:t>
            </a:r>
          </a:p>
          <a:p>
            <a:pPr marL="301943" lvl="1" indent="0">
              <a:buFont typeface="Arial" charset="0"/>
              <a:buNone/>
              <a:defRPr/>
            </a:pPr>
            <a:endParaRPr lang="en-US" sz="2400" dirty="0" smtClean="0"/>
          </a:p>
          <a:p>
            <a:pPr marL="301943" lvl="1" indent="0">
              <a:buFont typeface="Arial" charset="0"/>
              <a:buNone/>
              <a:defRPr/>
            </a:pPr>
            <a:r>
              <a:rPr lang="en-US" sz="2400" b="1" dirty="0" smtClean="0"/>
              <a:t>Hospitals must have copies of the certifications on-site of all technicians who perform service: Yours and/or the contractors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7D9196D0-908B-482A-A460-089A39DDEC01}" type="slidenum">
              <a:rPr lang="en-US" smtClean="0"/>
              <a:pPr>
                <a:defRPr/>
              </a:pPr>
              <a:t>44</a:t>
            </a:fld>
            <a:endParaRPr lang="en-US"/>
          </a:p>
        </p:txBody>
      </p:sp>
    </p:spTree>
    <p:extLst>
      <p:ext uri="{BB962C8B-B14F-4D97-AF65-F5344CB8AC3E}">
        <p14:creationId xmlns:p14="http://schemas.microsoft.com/office/powerpoint/2010/main" val="33415359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normAutofit fontScale="92500" lnSpcReduction="10000"/>
          </a:bodyPr>
          <a:lstStyle/>
          <a:p>
            <a:pPr marL="0" indent="0">
              <a:buFont typeface="Arial" charset="0"/>
              <a:buNone/>
            </a:pPr>
            <a:r>
              <a:rPr lang="en-US" altLang="en-US" sz="2800" dirty="0" smtClean="0"/>
              <a:t>NFPA 80 (2010) -	Fire </a:t>
            </a:r>
            <a:r>
              <a:rPr lang="en-US" altLang="en-US" sz="2800" b="1" dirty="0" smtClean="0"/>
              <a:t>Door </a:t>
            </a:r>
            <a:r>
              <a:rPr lang="en-US" altLang="en-US" sz="2800" dirty="0" smtClean="0"/>
              <a:t>Annual Inspection &amp; Test</a:t>
            </a:r>
          </a:p>
          <a:p>
            <a:pPr marL="301625" lvl="1" indent="0">
              <a:buFont typeface="Arial" charset="0"/>
              <a:buNone/>
            </a:pPr>
            <a:r>
              <a:rPr lang="en-US" altLang="en-US" sz="2400" dirty="0" smtClean="0"/>
              <a:t>All side-hinged swing fire doors and over-head vertical rolling fire doors must be inspected and tested annually by individuals with knowledge and understanding of the operating components.</a:t>
            </a:r>
          </a:p>
          <a:p>
            <a:pPr marL="301625" lvl="1" indent="0">
              <a:buFont typeface="Arial" charset="0"/>
              <a:buNone/>
            </a:pPr>
            <a:endParaRPr lang="en-US" altLang="en-US" sz="2400" dirty="0" smtClean="0"/>
          </a:p>
          <a:p>
            <a:pPr marL="301625" lvl="1" indent="0">
              <a:buFont typeface="Arial" charset="0"/>
              <a:buNone/>
            </a:pPr>
            <a:r>
              <a:rPr lang="en-US" altLang="en-US" sz="2400" dirty="0" smtClean="0"/>
              <a:t>Does not say what level of                                                                       knowledge and understanding                                                                               is required: No certification                                                                    required.</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495A3D5C-48EB-40D9-89B8-8B33D51C82B6}" type="slidenum">
              <a:rPr lang="en-US" smtClean="0"/>
              <a:pPr>
                <a:defRPr/>
              </a:pPr>
              <a:t>45</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229" y="2514600"/>
            <a:ext cx="3455987"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050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Font typeface="Arial" charset="0"/>
              <a:buNone/>
              <a:defRPr/>
            </a:pPr>
            <a:r>
              <a:rPr lang="en-US" sz="2800" dirty="0" smtClean="0"/>
              <a:t>NFPA 80 (2010) -	Fire </a:t>
            </a:r>
            <a:r>
              <a:rPr lang="en-US" sz="2800" b="1" dirty="0" smtClean="0"/>
              <a:t>Damper</a:t>
            </a:r>
            <a:r>
              <a:rPr lang="en-US" sz="2800" dirty="0" smtClean="0"/>
              <a:t> Periodic Test &amp; Inspection:</a:t>
            </a:r>
          </a:p>
          <a:p>
            <a:pPr marL="644843" lvl="1" indent="-342900">
              <a:defRPr/>
            </a:pPr>
            <a:r>
              <a:rPr lang="en-US" sz="2400" dirty="0" smtClean="0"/>
              <a:t>Each damper must be tested and inspected 1 year after installation;</a:t>
            </a:r>
          </a:p>
          <a:p>
            <a:pPr marL="644843" lvl="1" indent="-342900">
              <a:defRPr/>
            </a:pPr>
            <a:r>
              <a:rPr lang="en-US" sz="2400" dirty="0" smtClean="0"/>
              <a:t>Test &amp; inspection frequency must then be every 4 years, except in </a:t>
            </a:r>
            <a:r>
              <a:rPr lang="en-US" sz="2400" u="sng" dirty="0" smtClean="0"/>
              <a:t>hospitals</a:t>
            </a:r>
            <a:r>
              <a:rPr lang="en-US" sz="2400" dirty="0" smtClean="0"/>
              <a:t> where the frequency must be every 6 years (Does not say ‘healthcare occupancies’);</a:t>
            </a:r>
          </a:p>
          <a:p>
            <a:pPr marL="644843" lvl="1" indent="-342900">
              <a:defRPr/>
            </a:pPr>
            <a:r>
              <a:rPr lang="en-US" sz="2400" dirty="0"/>
              <a:t>Full unobstructed access to the fire damper must be verified and corrected as required (Note: No standard exists that allows inaccessible dampers to remain </a:t>
            </a:r>
            <a:r>
              <a:rPr lang="en-US" sz="2400" dirty="0" smtClean="0"/>
              <a:t>inaccessible – You must make them accessible);</a:t>
            </a:r>
            <a:endParaRPr lang="en-US" sz="2400" dirty="0"/>
          </a:p>
          <a:p>
            <a:pPr marL="644843" lvl="1" indent="-342900">
              <a:defRPr/>
            </a:pPr>
            <a:r>
              <a:rPr lang="en-US" sz="2400" dirty="0"/>
              <a:t>Fusible links must be removed to ensure full closure</a:t>
            </a:r>
            <a:r>
              <a:rPr lang="en-US" sz="2400" dirty="0" smtClean="0"/>
              <a:t>;</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B2D55EF4-910B-467C-8694-9DFFD2917400}" type="slidenum">
              <a:rPr lang="en-US" smtClean="0"/>
              <a:pPr>
                <a:defRPr/>
              </a:pPr>
              <a:t>46</a:t>
            </a:fld>
            <a:endParaRPr lang="en-US"/>
          </a:p>
        </p:txBody>
      </p:sp>
    </p:spTree>
    <p:extLst>
      <p:ext uri="{BB962C8B-B14F-4D97-AF65-F5344CB8AC3E}">
        <p14:creationId xmlns:p14="http://schemas.microsoft.com/office/powerpoint/2010/main" val="2406875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Font typeface="Arial" charset="0"/>
              <a:buNone/>
              <a:defRPr/>
            </a:pPr>
            <a:r>
              <a:rPr lang="en-US" sz="2800" dirty="0" smtClean="0"/>
              <a:t>NFPA 105 (2010) - </a:t>
            </a:r>
            <a:r>
              <a:rPr lang="en-US" sz="2800" b="1" dirty="0" smtClean="0"/>
              <a:t>Smoke</a:t>
            </a:r>
            <a:r>
              <a:rPr lang="en-US" sz="2800" dirty="0" smtClean="0"/>
              <a:t> Damper Periodic Test &amp; Inspection:</a:t>
            </a:r>
          </a:p>
          <a:p>
            <a:pPr marL="644843" lvl="1" indent="-342900">
              <a:defRPr/>
            </a:pPr>
            <a:r>
              <a:rPr lang="en-US" sz="2400" dirty="0" smtClean="0"/>
              <a:t>Each damper must be tested and inspected 1 year after installation;</a:t>
            </a:r>
          </a:p>
          <a:p>
            <a:pPr marL="644843" lvl="1" indent="-342900">
              <a:defRPr/>
            </a:pPr>
            <a:r>
              <a:rPr lang="en-US" sz="2400" dirty="0" smtClean="0"/>
              <a:t>Test &amp; inspection frequency must then be every 4 years, except in </a:t>
            </a:r>
            <a:r>
              <a:rPr lang="en-US" sz="2400" u="sng" dirty="0" smtClean="0"/>
              <a:t>hospitals</a:t>
            </a:r>
            <a:r>
              <a:rPr lang="en-US" sz="2400" dirty="0" smtClean="0"/>
              <a:t> where the frequency must be every 6 years (Does not say ‘healthcare occupancies’);</a:t>
            </a:r>
          </a:p>
          <a:p>
            <a:pPr marL="644843" lvl="1" indent="-342900">
              <a:defRPr/>
            </a:pPr>
            <a:r>
              <a:rPr lang="en-US" sz="2400" dirty="0"/>
              <a:t>Full unobstructed access to the smoke damper must be verified and corrected as required (Note: No standard exists that allows inaccessible dampers to remain inaccessible);</a:t>
            </a:r>
          </a:p>
          <a:p>
            <a:pPr marL="644843" lvl="1" indent="-342900">
              <a:defRPr/>
            </a:pPr>
            <a:r>
              <a:rPr lang="en-US" sz="2400" dirty="0"/>
              <a:t>Fusible links must be removed to ensure full closure;</a:t>
            </a:r>
          </a:p>
          <a:p>
            <a:pPr marL="301943" lvl="1" indent="0">
              <a:buFont typeface="Arial" charset="0"/>
              <a:buNone/>
              <a:defRPr/>
            </a:pPr>
            <a:endParaRPr 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A7631E81-915A-4931-863B-9F6446B0A256}" type="slidenum">
              <a:rPr lang="en-US" smtClean="0"/>
              <a:pPr>
                <a:defRPr/>
              </a:pPr>
              <a:t>47</a:t>
            </a:fld>
            <a:endParaRPr lang="en-US"/>
          </a:p>
        </p:txBody>
      </p:sp>
    </p:spTree>
    <p:extLst>
      <p:ext uri="{BB962C8B-B14F-4D97-AF65-F5344CB8AC3E}">
        <p14:creationId xmlns:p14="http://schemas.microsoft.com/office/powerpoint/2010/main" val="12349980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Font typeface="Arial" charset="0"/>
              <a:buNone/>
              <a:defRPr/>
            </a:pPr>
            <a:r>
              <a:rPr lang="en-US" sz="2800" dirty="0" smtClean="0"/>
              <a:t>NFPA 96 (2011) -	Cooking Hoods Test &amp; Inspection:</a:t>
            </a:r>
          </a:p>
          <a:p>
            <a:pPr lvl="1">
              <a:defRPr/>
            </a:pPr>
            <a:r>
              <a:rPr lang="en-US" sz="2400" dirty="0" smtClean="0"/>
              <a:t>Maintenance of the water-                                                                             based fire suppression system                                                         (Gaylord) for the cooking hood                                                                          and exhaust duct must be                                                                  conducted semi-annually, by                                                                       factory-trained, qualified and                                              certified individuals;</a:t>
            </a:r>
          </a:p>
          <a:p>
            <a:pPr lvl="1">
              <a:defRPr/>
            </a:pPr>
            <a:r>
              <a:rPr lang="en-US" sz="2400" dirty="0" smtClean="0"/>
              <a:t>Sprinkler heads must be                                                                          cleaned or replaced annually;</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D08E6AAD-F955-43B1-9482-A5360971D24E}" type="slidenum">
              <a:rPr lang="en-US" smtClean="0"/>
              <a:pPr>
                <a:defRPr/>
              </a:pPr>
              <a:t>48</a:t>
            </a:fld>
            <a:endParaRPr lang="en-US"/>
          </a:p>
        </p:txBody>
      </p:sp>
      <p:pic>
        <p:nvPicPr>
          <p:cNvPr id="6" name="Picture 5"/>
          <p:cNvPicPr>
            <a:picLocks noChangeAspect="1"/>
          </p:cNvPicPr>
          <p:nvPr/>
        </p:nvPicPr>
        <p:blipFill rotWithShape="1">
          <a:blip r:embed="rId2"/>
          <a:srcRect l="11620"/>
          <a:stretch/>
        </p:blipFill>
        <p:spPr>
          <a:xfrm>
            <a:off x="5334000" y="1828800"/>
            <a:ext cx="3243262" cy="2746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570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Font typeface="Arial" charset="0"/>
              <a:buNone/>
              <a:defRPr/>
            </a:pPr>
            <a:r>
              <a:rPr lang="en-US" sz="2800" dirty="0" smtClean="0"/>
              <a:t>NFPA 96 (2011) -	Cooking Hoods                                  </a:t>
            </a:r>
          </a:p>
          <a:p>
            <a:pPr marL="0" indent="0">
              <a:buFont typeface="Arial" charset="0"/>
              <a:buNone/>
              <a:defRPr/>
            </a:pPr>
            <a:r>
              <a:rPr lang="en-US" sz="2800" dirty="0" smtClean="0"/>
              <a:t>Test &amp; Inspection:</a:t>
            </a:r>
          </a:p>
          <a:p>
            <a:pPr lvl="1">
              <a:defRPr/>
            </a:pPr>
            <a:r>
              <a:rPr lang="en-US" sz="2400" dirty="0" smtClean="0"/>
              <a:t>Cooking hoods, exhaust ducts, plenums, and exhaust fans must be inspected and cleaned on a semi-annual basis, unless solid fuel is used which requires monthly;</a:t>
            </a:r>
          </a:p>
          <a:p>
            <a:pPr lvl="1">
              <a:defRPr/>
            </a:pPr>
            <a:r>
              <a:rPr lang="en-US" sz="2400" dirty="0" smtClean="0"/>
              <a:t>All fusible links must be removed and destroyed, and replaced with new on a semi-annual basis.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EC070B46-4515-4343-819F-3C24E8A9ABEC}" type="slidenum">
              <a:rPr lang="en-US" smtClean="0"/>
              <a:pPr>
                <a:defRPr/>
              </a:pPr>
              <a:t>49</a:t>
            </a:fld>
            <a:endParaRPr lang="en-US"/>
          </a:p>
        </p:txBody>
      </p:sp>
    </p:spTree>
    <p:extLst>
      <p:ext uri="{BB962C8B-B14F-4D97-AF65-F5344CB8AC3E}">
        <p14:creationId xmlns:p14="http://schemas.microsoft.com/office/powerpoint/2010/main" val="2655052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Font typeface="Arial" charset="0"/>
              <a:buNone/>
              <a:defRPr/>
            </a:pPr>
            <a:r>
              <a:rPr lang="en-US" dirty="0" smtClean="0"/>
              <a:t>Preparing for survey can be time-consuming, which may lead the facility manager to rely on the results of previous surveys as a guide on preparation for future surveys.</a:t>
            </a:r>
          </a:p>
          <a:p>
            <a:pPr marL="0" indent="0">
              <a:buFont typeface="Arial" charset="0"/>
              <a:buNone/>
              <a:defRPr/>
            </a:pPr>
            <a:endParaRPr lang="en-US" dirty="0"/>
          </a:p>
          <a:p>
            <a:pPr marL="0" indent="0">
              <a:buFont typeface="Arial" charset="0"/>
              <a:buNone/>
              <a:defRPr/>
            </a:pPr>
            <a:r>
              <a:rPr lang="en-US" dirty="0" smtClean="0"/>
              <a:t>For example; if the last survey did not reveal any deficiencies with the fire alarm test report, then the facility manager may decide not to review the current reports for compliance.</a:t>
            </a:r>
            <a:endParaRPr lang="en-US" dirty="0"/>
          </a:p>
        </p:txBody>
      </p:sp>
      <p:sp>
        <p:nvSpPr>
          <p:cNvPr id="6147"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9F9EAC77-3EB8-45F9-A3FD-682060CEAD7B}" type="slidenum">
              <a:rPr lang="en-US" smtClean="0"/>
              <a:pPr>
                <a:defRPr/>
              </a:pPr>
              <a:t>5</a:t>
            </a:fld>
            <a:endParaRPr lang="en-US"/>
          </a:p>
        </p:txBody>
      </p:sp>
    </p:spTree>
    <p:extLst>
      <p:ext uri="{BB962C8B-B14F-4D97-AF65-F5344CB8AC3E}">
        <p14:creationId xmlns:p14="http://schemas.microsoft.com/office/powerpoint/2010/main" val="2235713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Font typeface="Arial" charset="0"/>
              <a:buNone/>
              <a:defRPr/>
            </a:pPr>
            <a:r>
              <a:rPr lang="en-US" sz="2800" dirty="0" smtClean="0"/>
              <a:t>NFPA 99 (2012) -	Health Care Facilities:  </a:t>
            </a:r>
          </a:p>
          <a:p>
            <a:pPr marL="0" indent="0">
              <a:buFont typeface="Arial" charset="0"/>
              <a:buNone/>
              <a:defRPr/>
            </a:pPr>
            <a:r>
              <a:rPr lang="en-US" sz="2600" dirty="0" smtClean="0"/>
              <a:t>Required Testing &amp; Inspection- </a:t>
            </a:r>
            <a:r>
              <a:rPr lang="en-US" sz="2600" b="1" dirty="0" smtClean="0"/>
              <a:t>Generators</a:t>
            </a:r>
          </a:p>
          <a:p>
            <a:pPr lvl="1">
              <a:defRPr/>
            </a:pPr>
            <a:r>
              <a:rPr lang="en-US" sz="2400" dirty="0" smtClean="0"/>
              <a:t>The requirement to test the emergency power generators with intervals not less than 20 days and not more than 40 days is found in NFPA 99, not NFPA 110 </a:t>
            </a:r>
          </a:p>
          <a:p>
            <a:pPr lvl="1">
              <a:defRPr/>
            </a:pPr>
            <a:r>
              <a:rPr lang="en-US" sz="2400" dirty="0"/>
              <a:t>All transfer switches must be manually switched during the monthly generator load test </a:t>
            </a:r>
          </a:p>
          <a:p>
            <a:pPr lvl="1">
              <a:defRPr/>
            </a:pPr>
            <a:r>
              <a:rPr lang="en-US" sz="2400" dirty="0"/>
              <a:t>The scheduled generator tests must be conducted by competent personnel to keep the equipment ready to function and in addition, serve to detect causes of malfunction and to train personnel in operating </a:t>
            </a:r>
            <a:r>
              <a:rPr lang="en-US" sz="2400" dirty="0" smtClean="0"/>
              <a:t>procedures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E19CC930-F301-40F0-AF3C-A237C238BBA7}" type="slidenum">
              <a:rPr lang="en-US" smtClean="0"/>
              <a:pPr>
                <a:defRPr/>
              </a:pPr>
              <a:t>50</a:t>
            </a:fld>
            <a:endParaRPr lang="en-US"/>
          </a:p>
        </p:txBody>
      </p:sp>
    </p:spTree>
    <p:extLst>
      <p:ext uri="{BB962C8B-B14F-4D97-AF65-F5344CB8AC3E}">
        <p14:creationId xmlns:p14="http://schemas.microsoft.com/office/powerpoint/2010/main" val="2883889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Clr>
                <a:srgbClr val="31B6FD"/>
              </a:buClr>
              <a:buFont typeface="Arial" charset="0"/>
              <a:buNone/>
              <a:defRPr/>
            </a:pPr>
            <a:r>
              <a:rPr lang="en-US" sz="2800" dirty="0" smtClean="0"/>
              <a:t>NFPA 99 (2012) -	Health Care Facilities:  </a:t>
            </a:r>
          </a:p>
          <a:p>
            <a:pPr marL="0" indent="0">
              <a:buClr>
                <a:srgbClr val="31B6FD"/>
              </a:buClr>
              <a:buFont typeface="Arial" charset="0"/>
              <a:buNone/>
              <a:defRPr/>
            </a:pPr>
            <a:r>
              <a:rPr lang="en-US" sz="2600" dirty="0" smtClean="0"/>
              <a:t>Required </a:t>
            </a:r>
            <a:r>
              <a:rPr lang="en-US" sz="2600" dirty="0"/>
              <a:t>Testing &amp; </a:t>
            </a:r>
            <a:r>
              <a:rPr lang="en-US" sz="2600" dirty="0" smtClean="0"/>
              <a:t>Inspection- </a:t>
            </a:r>
            <a:r>
              <a:rPr lang="en-US" sz="2600" b="1" dirty="0" smtClean="0"/>
              <a:t>Circuit Breakers</a:t>
            </a:r>
            <a:endParaRPr lang="en-US" sz="2600" b="1" dirty="0"/>
          </a:p>
          <a:p>
            <a:pPr lvl="1">
              <a:defRPr/>
            </a:pPr>
            <a:r>
              <a:rPr lang="en-US" sz="2400" dirty="0" smtClean="0"/>
              <a:t>Main and feeder circuit breakers must be inspected annually and </a:t>
            </a:r>
            <a:r>
              <a:rPr lang="en-US" sz="2400" u="sng" dirty="0" smtClean="0"/>
              <a:t>periodically</a:t>
            </a:r>
            <a:r>
              <a:rPr lang="en-US" sz="2400" dirty="0" smtClean="0"/>
              <a:t> exercised according to the manufacturer’s recommendations</a:t>
            </a:r>
          </a:p>
          <a:p>
            <a:pPr lvl="1">
              <a:defRPr/>
            </a:pPr>
            <a:r>
              <a:rPr lang="en-US" sz="2400" dirty="0" smtClean="0"/>
              <a:t>The NFPA 99 Annex section suggests the breakers be tested under simulated overload trip conditions to ensure reliability</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70A63B80-A8D4-4343-B7E4-927BED3164F5}" type="slidenum">
              <a:rPr lang="en-US" smtClean="0"/>
              <a:pPr>
                <a:defRPr/>
              </a:pPr>
              <a:t>51</a:t>
            </a:fld>
            <a:endParaRPr lang="en-US"/>
          </a:p>
        </p:txBody>
      </p:sp>
    </p:spTree>
    <p:extLst>
      <p:ext uri="{BB962C8B-B14F-4D97-AF65-F5344CB8AC3E}">
        <p14:creationId xmlns:p14="http://schemas.microsoft.com/office/powerpoint/2010/main" val="2862722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Clr>
                <a:srgbClr val="31B6FD"/>
              </a:buClr>
              <a:buFont typeface="Arial" charset="0"/>
              <a:buNone/>
              <a:defRPr/>
            </a:pPr>
            <a:r>
              <a:rPr lang="en-US" sz="2800" dirty="0" smtClean="0"/>
              <a:t>NFPA 99 (2012) -	Health Care Facilities:  </a:t>
            </a:r>
          </a:p>
          <a:p>
            <a:pPr marL="0" indent="0">
              <a:buClr>
                <a:srgbClr val="31B6FD"/>
              </a:buClr>
              <a:buFont typeface="Arial" charset="0"/>
              <a:buNone/>
              <a:defRPr/>
            </a:pPr>
            <a:r>
              <a:rPr lang="en-US" sz="2600" dirty="0" smtClean="0"/>
              <a:t>Required </a:t>
            </a:r>
            <a:r>
              <a:rPr lang="en-US" sz="2600" dirty="0"/>
              <a:t>Testing &amp; Inspection- </a:t>
            </a:r>
            <a:r>
              <a:rPr lang="en-US" sz="2600" b="1" dirty="0" smtClean="0"/>
              <a:t>Receptacles</a:t>
            </a:r>
            <a:endParaRPr lang="en-US" sz="2600" dirty="0"/>
          </a:p>
          <a:p>
            <a:pPr lvl="1">
              <a:defRPr/>
            </a:pPr>
            <a:r>
              <a:rPr lang="en-US" sz="2400" dirty="0" smtClean="0"/>
              <a:t>Electrical receptacles not listed as hospital-grade, at patient bed locations and in locations where sedation or anesthesia is administered must be tested at intervals not exceeding 12 months;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0471DCAC-C496-4799-94B8-5664DEBB4A80}" type="slidenum">
              <a:rPr lang="en-US" smtClean="0"/>
              <a:pPr>
                <a:defRPr/>
              </a:pPr>
              <a:t>52</a:t>
            </a:fld>
            <a:endParaRPr lang="en-US"/>
          </a:p>
        </p:txBody>
      </p:sp>
    </p:spTree>
    <p:extLst>
      <p:ext uri="{BB962C8B-B14F-4D97-AF65-F5344CB8AC3E}">
        <p14:creationId xmlns:p14="http://schemas.microsoft.com/office/powerpoint/2010/main" val="26561119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Clr>
                <a:srgbClr val="31B6FD"/>
              </a:buClr>
              <a:buFont typeface="Arial" charset="0"/>
              <a:buNone/>
              <a:defRPr/>
            </a:pPr>
            <a:r>
              <a:rPr lang="en-US" sz="2800" dirty="0" smtClean="0"/>
              <a:t>NFPA 99 (2012) -	Health Care Facilities:  </a:t>
            </a:r>
            <a:r>
              <a:rPr lang="en-US" sz="2600" dirty="0" smtClean="0"/>
              <a:t>Required </a:t>
            </a:r>
            <a:r>
              <a:rPr lang="en-US" sz="2600" dirty="0"/>
              <a:t>Testing &amp; Inspection- </a:t>
            </a:r>
            <a:r>
              <a:rPr lang="en-US" sz="2600" b="1" dirty="0" smtClean="0"/>
              <a:t>Line Isolation Monitors (LIM)</a:t>
            </a:r>
            <a:endParaRPr lang="en-US" sz="2600" dirty="0"/>
          </a:p>
          <a:p>
            <a:pPr lvl="1">
              <a:defRPr/>
            </a:pPr>
            <a:r>
              <a:rPr lang="en-US" sz="2400" dirty="0" smtClean="0"/>
              <a:t>The LIM circuit must be tested monthly by actuating the LIM test switch;</a:t>
            </a:r>
          </a:p>
          <a:p>
            <a:pPr lvl="1">
              <a:defRPr/>
            </a:pPr>
            <a:r>
              <a:rPr lang="en-US" sz="2400" dirty="0" smtClean="0"/>
              <a:t>For a LIM circuit with automated self-test and self calibration capabilities this test is to be performed annually.</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45291324-4D05-4CFD-9423-2957C3CFFBCE}" type="slidenum">
              <a:rPr lang="en-US" smtClean="0"/>
              <a:pPr>
                <a:defRPr/>
              </a:pPr>
              <a:t>53</a:t>
            </a:fld>
            <a:endParaRPr lang="en-US"/>
          </a:p>
        </p:txBody>
      </p:sp>
    </p:spTree>
    <p:extLst>
      <p:ext uri="{BB962C8B-B14F-4D97-AF65-F5344CB8AC3E}">
        <p14:creationId xmlns:p14="http://schemas.microsoft.com/office/powerpoint/2010/main" val="174574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Clr>
                <a:srgbClr val="31B6FD"/>
              </a:buClr>
              <a:buFont typeface="Arial" charset="0"/>
              <a:buNone/>
              <a:defRPr/>
            </a:pPr>
            <a:r>
              <a:rPr lang="en-US" sz="2800" dirty="0" smtClean="0"/>
              <a:t>NFPA 99 (2012) -	Health Care Facilities:                      </a:t>
            </a:r>
            <a:r>
              <a:rPr lang="en-US" sz="2600" dirty="0" smtClean="0"/>
              <a:t>Required </a:t>
            </a:r>
            <a:r>
              <a:rPr lang="en-US" sz="2600" dirty="0"/>
              <a:t>Testing &amp; Inspection- </a:t>
            </a:r>
            <a:r>
              <a:rPr lang="en-US" sz="2600" b="1" dirty="0" smtClean="0"/>
              <a:t>Medical Gas </a:t>
            </a:r>
            <a:endParaRPr lang="en-US" sz="2600" dirty="0"/>
          </a:p>
          <a:p>
            <a:pPr lvl="1">
              <a:defRPr/>
            </a:pPr>
            <a:r>
              <a:rPr lang="en-US" sz="2400" dirty="0" smtClean="0"/>
              <a:t>Health care facilities must develop and document </a:t>
            </a:r>
            <a:r>
              <a:rPr lang="en-US" sz="2400" u="sng" dirty="0" smtClean="0"/>
              <a:t>periodic</a:t>
            </a:r>
            <a:r>
              <a:rPr lang="en-US" sz="2400" dirty="0" smtClean="0"/>
              <a:t> maintenance programs for medical gas and vacuum systems;</a:t>
            </a:r>
          </a:p>
          <a:p>
            <a:pPr lvl="1">
              <a:defRPr/>
            </a:pPr>
            <a:r>
              <a:rPr lang="en-US" sz="2400" dirty="0" smtClean="0"/>
              <a:t>An inventory must include all sub-systems, control valves</a:t>
            </a:r>
            <a:r>
              <a:rPr lang="en-US" sz="2400" dirty="0"/>
              <a:t>,</a:t>
            </a:r>
            <a:r>
              <a:rPr lang="en-US" sz="2400" dirty="0" smtClean="0"/>
              <a:t> alarms, manifolds, and outlets;</a:t>
            </a:r>
          </a:p>
          <a:p>
            <a:pPr lvl="1">
              <a:defRPr/>
            </a:pPr>
            <a:r>
              <a:rPr lang="en-US" sz="2400" dirty="0"/>
              <a:t>Scheduled inspections must be established through a written risk assessment of the facility and developed with consideration of the original equipment manufacturer </a:t>
            </a:r>
            <a:r>
              <a:rPr lang="en-US" sz="2400" dirty="0" smtClean="0"/>
              <a:t>recommendations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B547916C-009B-4613-873F-A60175C14E38}" type="slidenum">
              <a:rPr lang="en-US" smtClean="0"/>
              <a:pPr>
                <a:defRPr/>
              </a:pPr>
              <a:t>54</a:t>
            </a:fld>
            <a:endParaRPr lang="en-US"/>
          </a:p>
        </p:txBody>
      </p:sp>
    </p:spTree>
    <p:extLst>
      <p:ext uri="{BB962C8B-B14F-4D97-AF65-F5344CB8AC3E}">
        <p14:creationId xmlns:p14="http://schemas.microsoft.com/office/powerpoint/2010/main" val="1259532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Clr>
                <a:srgbClr val="31B6FD"/>
              </a:buClr>
              <a:buFont typeface="Arial" charset="0"/>
              <a:buNone/>
              <a:defRPr/>
            </a:pPr>
            <a:r>
              <a:rPr lang="en-US" sz="2800" dirty="0" smtClean="0"/>
              <a:t>NFPA 101 (2012) -	Life Safety Code:                                      </a:t>
            </a:r>
            <a:r>
              <a:rPr lang="en-US" sz="2600" dirty="0" smtClean="0"/>
              <a:t>Interim Life Safety Measures</a:t>
            </a:r>
          </a:p>
          <a:p>
            <a:pPr lvl="1">
              <a:defRPr/>
            </a:pPr>
            <a:r>
              <a:rPr lang="en-US" sz="2400" dirty="0" smtClean="0"/>
              <a:t>Buildings may be permitted to be occupied during construction, repair, alterations, or additions where interim life safety measures (ILSM) are in place;</a:t>
            </a:r>
          </a:p>
          <a:p>
            <a:pPr lvl="1">
              <a:defRPr/>
            </a:pPr>
            <a:r>
              <a:rPr lang="en-US" sz="2400" dirty="0"/>
              <a:t>Must have a written policy that covers situations when LSC deficiencies cannot be </a:t>
            </a:r>
            <a:r>
              <a:rPr lang="en-US" sz="2400" dirty="0" smtClean="0"/>
              <a:t>corrected same day it is discovered or </a:t>
            </a:r>
            <a:r>
              <a:rPr lang="en-US" sz="2400" dirty="0"/>
              <a:t>during periods of construction;</a:t>
            </a:r>
          </a:p>
          <a:p>
            <a:pPr lvl="1">
              <a:defRPr/>
            </a:pPr>
            <a:r>
              <a:rPr lang="en-US" sz="2400" dirty="0"/>
              <a:t>The policy includes criteria for evaluating when and to what extent the hospital implements special measures to compensate LSC deficiencies;  </a:t>
            </a:r>
            <a:endParaRPr 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A7547CD6-2477-4BC6-B019-B236FF1845F0}" type="slidenum">
              <a:rPr lang="en-US" smtClean="0"/>
              <a:pPr>
                <a:defRPr/>
              </a:pPr>
              <a:t>55</a:t>
            </a:fld>
            <a:endParaRPr lang="en-US"/>
          </a:p>
        </p:txBody>
      </p:sp>
    </p:spTree>
    <p:extLst>
      <p:ext uri="{BB962C8B-B14F-4D97-AF65-F5344CB8AC3E}">
        <p14:creationId xmlns:p14="http://schemas.microsoft.com/office/powerpoint/2010/main" val="285197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457200"/>
            <a:ext cx="7543800" cy="4114800"/>
          </a:xfrm>
        </p:spPr>
        <p:txBody>
          <a:bodyPr>
            <a:normAutofit/>
          </a:bodyPr>
          <a:lstStyle/>
          <a:p>
            <a:pPr marL="0" indent="0">
              <a:buClr>
                <a:srgbClr val="31B6FD"/>
              </a:buClr>
              <a:buFont typeface="Arial" charset="0"/>
              <a:buNone/>
              <a:defRPr/>
            </a:pPr>
            <a:r>
              <a:rPr lang="en-US" sz="2800" dirty="0"/>
              <a:t>NFPA 101 </a:t>
            </a:r>
            <a:r>
              <a:rPr lang="en-US" sz="2800" dirty="0" smtClean="0"/>
              <a:t>(2012) -</a:t>
            </a:r>
            <a:r>
              <a:rPr lang="en-US" sz="2800" dirty="0"/>
              <a:t>	Life Safety Code: 	</a:t>
            </a:r>
            <a:endParaRPr lang="en-US" sz="2800" dirty="0" smtClean="0"/>
          </a:p>
          <a:p>
            <a:pPr marL="0" indent="0">
              <a:buClr>
                <a:srgbClr val="31B6FD"/>
              </a:buClr>
              <a:buFont typeface="Arial" charset="0"/>
              <a:buNone/>
              <a:defRPr/>
            </a:pPr>
            <a:r>
              <a:rPr lang="en-US" sz="2800" u="sng" dirty="0" smtClean="0"/>
              <a:t>Required</a:t>
            </a:r>
            <a:r>
              <a:rPr lang="en-US" sz="2800" dirty="0" smtClean="0"/>
              <a:t> Battery </a:t>
            </a:r>
            <a:r>
              <a:rPr lang="en-US" sz="2800" dirty="0"/>
              <a:t>Powered Emergency Lights – </a:t>
            </a:r>
          </a:p>
          <a:p>
            <a:pPr lvl="1">
              <a:defRPr/>
            </a:pPr>
            <a:r>
              <a:rPr lang="en-US" sz="2400" dirty="0" smtClean="0"/>
              <a:t>Must have a functional </a:t>
            </a:r>
            <a:r>
              <a:rPr lang="en-US" sz="2400" dirty="0"/>
              <a:t>(manual) test monthly for 30 seconds;</a:t>
            </a:r>
          </a:p>
          <a:p>
            <a:pPr lvl="1">
              <a:defRPr/>
            </a:pPr>
            <a:r>
              <a:rPr lang="en-US" sz="2400" dirty="0" smtClean="0"/>
              <a:t>Must have a functional </a:t>
            </a:r>
            <a:r>
              <a:rPr lang="en-US" sz="2400" dirty="0"/>
              <a:t>(manual) test annually for 90 minutes</a:t>
            </a:r>
            <a:r>
              <a:rPr lang="en-US" sz="2400" dirty="0" smtClean="0"/>
              <a:t>.</a:t>
            </a:r>
          </a:p>
          <a:p>
            <a:pPr lvl="1">
              <a:defRPr/>
            </a:pPr>
            <a:r>
              <a:rPr lang="en-US" sz="2400" dirty="0" smtClean="0"/>
              <a:t>Question remains: When is a battery                                               powered emergency light a required                               device?</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597F71A2-DFEE-4EE1-A4F7-A1EE803E2BD6}" type="slidenum">
              <a:rPr lang="en-US" smtClean="0"/>
              <a:pPr>
                <a:defRPr/>
              </a:pPr>
              <a:t>56</a:t>
            </a:fld>
            <a:endParaRPr lang="en-US"/>
          </a:p>
        </p:txBody>
      </p:sp>
      <p:pic>
        <p:nvPicPr>
          <p:cNvPr id="4" name="Picture 3"/>
          <p:cNvPicPr>
            <a:picLocks noChangeAspect="1"/>
          </p:cNvPicPr>
          <p:nvPr/>
        </p:nvPicPr>
        <p:blipFill>
          <a:blip r:embed="rId2"/>
          <a:stretch>
            <a:fillRect/>
          </a:stretch>
        </p:blipFill>
        <p:spPr>
          <a:xfrm>
            <a:off x="6067425" y="3146280"/>
            <a:ext cx="2238375" cy="204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02805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Clr>
                <a:srgbClr val="31B6FD"/>
              </a:buClr>
              <a:buFont typeface="Arial" charset="0"/>
              <a:buNone/>
              <a:defRPr/>
            </a:pPr>
            <a:r>
              <a:rPr lang="en-US" sz="2800" dirty="0" smtClean="0"/>
              <a:t>NFPA 101 (2012) -	Life Safety Code:                              </a:t>
            </a:r>
          </a:p>
          <a:p>
            <a:pPr marL="0" indent="0">
              <a:buClr>
                <a:srgbClr val="31B6FD"/>
              </a:buClr>
              <a:buFont typeface="Arial" charset="0"/>
              <a:buNone/>
              <a:defRPr/>
            </a:pPr>
            <a:r>
              <a:rPr lang="en-US" sz="2800" dirty="0" smtClean="0"/>
              <a:t>Exit Signs</a:t>
            </a:r>
            <a:endParaRPr lang="en-US" sz="2600" dirty="0" smtClean="0">
              <a:solidFill>
                <a:srgbClr val="073E87"/>
              </a:solidFill>
            </a:endParaRPr>
          </a:p>
          <a:p>
            <a:pPr lvl="1">
              <a:defRPr/>
            </a:pPr>
            <a:r>
              <a:rPr lang="en-US" sz="2400" dirty="0" smtClean="0"/>
              <a:t>Exit signs must be visually inspected for operation of the illumination sources on a monthly basis;</a:t>
            </a:r>
          </a:p>
          <a:p>
            <a:pPr lvl="1">
              <a:defRPr/>
            </a:pPr>
            <a:r>
              <a:rPr lang="en-US" sz="2400" dirty="0" smtClean="0"/>
              <a:t>The monthly visual inspection is required regardless if the Exit sign is illuminated with LEDs;</a:t>
            </a:r>
          </a:p>
          <a:p>
            <a:pPr lvl="1">
              <a:defRPr/>
            </a:pPr>
            <a:endParaRPr lang="en-US" sz="2400" dirty="0"/>
          </a:p>
          <a:p>
            <a:pPr lvl="1">
              <a:defRPr/>
            </a:pPr>
            <a:endParaRPr 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40983E3B-1388-40E0-BFC1-D04B10208892}" type="slidenum">
              <a:rPr lang="en-US" smtClean="0"/>
              <a:pPr>
                <a:defRPr/>
              </a:pPr>
              <a:t>57</a:t>
            </a:fld>
            <a:endParaRPr lang="en-US"/>
          </a:p>
        </p:txBody>
      </p:sp>
      <p:pic>
        <p:nvPicPr>
          <p:cNvPr id="4" name="Picture 3"/>
          <p:cNvPicPr>
            <a:picLocks noChangeAspect="1"/>
          </p:cNvPicPr>
          <p:nvPr/>
        </p:nvPicPr>
        <p:blipFill>
          <a:blip r:embed="rId2"/>
          <a:stretch>
            <a:fillRect/>
          </a:stretch>
        </p:blipFill>
        <p:spPr>
          <a:xfrm>
            <a:off x="5562600" y="3581400"/>
            <a:ext cx="3286125" cy="1390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63219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Clr>
                <a:srgbClr val="31B6FD"/>
              </a:buClr>
              <a:buFont typeface="Arial" charset="0"/>
              <a:buNone/>
              <a:defRPr/>
            </a:pPr>
            <a:r>
              <a:rPr lang="en-US" sz="2800" dirty="0" smtClean="0"/>
              <a:t>NFPA 101 (2012) -	Life Safety Code:                              </a:t>
            </a:r>
          </a:p>
          <a:p>
            <a:pPr marL="0" indent="0">
              <a:buClr>
                <a:srgbClr val="31B6FD"/>
              </a:buClr>
              <a:buFont typeface="Arial" charset="0"/>
              <a:buNone/>
              <a:defRPr/>
            </a:pPr>
            <a:r>
              <a:rPr lang="en-US" sz="2800" dirty="0" smtClean="0"/>
              <a:t>Elevator Recall                            </a:t>
            </a:r>
            <a:endParaRPr lang="en-US" sz="2600" dirty="0" smtClean="0">
              <a:solidFill>
                <a:srgbClr val="073E87"/>
              </a:solidFill>
            </a:endParaRPr>
          </a:p>
          <a:p>
            <a:pPr lvl="1">
              <a:defRPr/>
            </a:pPr>
            <a:r>
              <a:rPr lang="en-US" sz="2400" dirty="0" smtClean="0"/>
              <a:t>All elevators equipped with fire fighter’s emergency operations must be subject to </a:t>
            </a:r>
            <a:r>
              <a:rPr lang="en-US" sz="2400" u="sng" dirty="0" smtClean="0"/>
              <a:t>monthly</a:t>
            </a:r>
            <a:r>
              <a:rPr lang="en-US" sz="2400" dirty="0" smtClean="0"/>
              <a:t> operation with a written record of the findings kept on the premises;</a:t>
            </a:r>
          </a:p>
          <a:p>
            <a:pPr lvl="1">
              <a:defRPr/>
            </a:pPr>
            <a:r>
              <a:rPr lang="en-US" sz="2400" dirty="0" smtClean="0"/>
              <a:t>Don’t let your elevator company tell you the recall test is only required quarterly. They are using a different ANSI A17.1 Elevator Safety Code, not the Life Safety Code</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555C7D7A-AD16-41F8-BFFB-1734B866C7B9}" type="slidenum">
              <a:rPr lang="en-US" smtClean="0"/>
              <a:pPr>
                <a:defRPr/>
              </a:pPr>
              <a:t>58</a:t>
            </a:fld>
            <a:endParaRPr lang="en-US"/>
          </a:p>
        </p:txBody>
      </p:sp>
    </p:spTree>
    <p:extLst>
      <p:ext uri="{BB962C8B-B14F-4D97-AF65-F5344CB8AC3E}">
        <p14:creationId xmlns:p14="http://schemas.microsoft.com/office/powerpoint/2010/main" val="23806356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Font typeface="Arial" charset="0"/>
              <a:buNone/>
              <a:defRPr/>
            </a:pPr>
            <a:r>
              <a:rPr lang="en-US" sz="2800" dirty="0" smtClean="0"/>
              <a:t>NFPA 110 (2010) -	Generator Test &amp; Inspection:</a:t>
            </a:r>
          </a:p>
          <a:p>
            <a:pPr lvl="1">
              <a:defRPr/>
            </a:pPr>
            <a:r>
              <a:rPr lang="en-US" dirty="0"/>
              <a:t>Paralleling gear must be subject to an inspection, testing and maintenance program that includes:</a:t>
            </a:r>
          </a:p>
          <a:p>
            <a:pPr lvl="2">
              <a:defRPr/>
            </a:pPr>
            <a:r>
              <a:rPr lang="en-US" dirty="0"/>
              <a:t>Checking all electrical connections</a:t>
            </a:r>
          </a:p>
          <a:p>
            <a:pPr lvl="2">
              <a:defRPr/>
            </a:pPr>
            <a:r>
              <a:rPr lang="en-US" dirty="0"/>
              <a:t>Inspection or testing for evidence of overheating and excessive contact erosion </a:t>
            </a:r>
          </a:p>
          <a:p>
            <a:pPr lvl="2">
              <a:defRPr/>
            </a:pPr>
            <a:r>
              <a:rPr lang="en-US" dirty="0"/>
              <a:t>Removal of dust and dirt</a:t>
            </a:r>
          </a:p>
          <a:p>
            <a:pPr lvl="2">
              <a:defRPr/>
            </a:pPr>
            <a:r>
              <a:rPr lang="en-US" dirty="0"/>
              <a:t>Replacement of contacts when </a:t>
            </a:r>
            <a:r>
              <a:rPr lang="en-US" dirty="0" smtClean="0"/>
              <a:t>required</a:t>
            </a:r>
            <a:endParaRPr 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3318B37F-35BB-4729-9AE1-E303C782FA03}" type="slidenum">
              <a:rPr lang="en-US" smtClean="0"/>
              <a:pPr>
                <a:defRPr/>
              </a:pPr>
              <a:t>59</a:t>
            </a:fld>
            <a:endParaRPr lang="en-US"/>
          </a:p>
        </p:txBody>
      </p:sp>
    </p:spTree>
    <p:extLst>
      <p:ext uri="{BB962C8B-B14F-4D97-AF65-F5344CB8AC3E}">
        <p14:creationId xmlns:p14="http://schemas.microsoft.com/office/powerpoint/2010/main" val="3711142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p:txBody>
          <a:bodyPr/>
          <a:lstStyle/>
          <a:p>
            <a:pPr marL="0" indent="0">
              <a:buFont typeface="Arial" charset="0"/>
              <a:buNone/>
            </a:pPr>
            <a:r>
              <a:rPr lang="en-US" altLang="en-US" dirty="0" smtClean="0"/>
              <a:t>They may think they’re ready and have all of their documentation prepared, but that approach will likely lead to problems with the survey process. </a:t>
            </a:r>
          </a:p>
          <a:p>
            <a:pPr marL="0" indent="0">
              <a:buFont typeface="Arial" charset="0"/>
              <a:buNone/>
            </a:pPr>
            <a:endParaRPr lang="en-US" altLang="en-US" dirty="0" smtClean="0"/>
          </a:p>
        </p:txBody>
      </p:sp>
      <p:sp>
        <p:nvSpPr>
          <p:cNvPr id="7171"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69385095-3418-4416-BAEE-F0D11E9B750D}" type="slidenum">
              <a:rPr lang="en-US" smtClean="0"/>
              <a:pPr>
                <a:defRPr/>
              </a:pPr>
              <a:t>6</a:t>
            </a:fld>
            <a:endParaRPr lang="en-US"/>
          </a:p>
        </p:txBody>
      </p:sp>
    </p:spTree>
    <p:extLst>
      <p:ext uri="{BB962C8B-B14F-4D97-AF65-F5344CB8AC3E}">
        <p14:creationId xmlns:p14="http://schemas.microsoft.com/office/powerpoint/2010/main" val="8923916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Font typeface="Arial" charset="0"/>
              <a:buNone/>
              <a:defRPr/>
            </a:pPr>
            <a:r>
              <a:rPr lang="en-US" sz="2800" dirty="0" smtClean="0"/>
              <a:t>NFPA 110 (2010) -	Generator Test &amp; Inspection:</a:t>
            </a:r>
          </a:p>
          <a:p>
            <a:pPr lvl="1">
              <a:defRPr/>
            </a:pPr>
            <a:r>
              <a:rPr lang="en-US" sz="2400" dirty="0"/>
              <a:t>Battery inspections are now permitted weekly, rather than at intervals of no more than 7 </a:t>
            </a:r>
            <a:r>
              <a:rPr lang="en-US" sz="2400" dirty="0" smtClean="0"/>
              <a:t>days;</a:t>
            </a:r>
            <a:endParaRPr lang="en-US" sz="2400" dirty="0"/>
          </a:p>
          <a:p>
            <a:pPr lvl="1">
              <a:defRPr/>
            </a:pPr>
            <a:r>
              <a:rPr lang="en-US" sz="2400" dirty="0"/>
              <a:t>Weekly inspections of batteries to include recording the </a:t>
            </a:r>
            <a:r>
              <a:rPr lang="en-US" sz="2400" dirty="0" smtClean="0"/>
              <a:t>voltage or electrolyte levels;</a:t>
            </a:r>
          </a:p>
          <a:p>
            <a:pPr lvl="1">
              <a:defRPr/>
            </a:pPr>
            <a:r>
              <a:rPr lang="en-US" sz="2400" dirty="0" smtClean="0"/>
              <a:t>Battery </a:t>
            </a:r>
            <a:r>
              <a:rPr lang="en-US" sz="2400" dirty="0"/>
              <a:t>conductance testing is permitted in lieu of the testing of specific gravity when </a:t>
            </a:r>
            <a:r>
              <a:rPr lang="en-US" sz="2400" dirty="0" smtClean="0"/>
              <a:t>warranted;</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E985D62B-8796-4B65-9886-77276D3DD568}" type="slidenum">
              <a:rPr lang="en-US" smtClean="0"/>
              <a:pPr>
                <a:defRPr/>
              </a:pPr>
              <a:t>60</a:t>
            </a:fld>
            <a:endParaRPr lang="en-US"/>
          </a:p>
        </p:txBody>
      </p:sp>
    </p:spTree>
    <p:extLst>
      <p:ext uri="{BB962C8B-B14F-4D97-AF65-F5344CB8AC3E}">
        <p14:creationId xmlns:p14="http://schemas.microsoft.com/office/powerpoint/2010/main" val="3399658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Font typeface="Arial" charset="0"/>
              <a:buNone/>
              <a:defRPr/>
            </a:pPr>
            <a:r>
              <a:rPr lang="en-US" sz="2800" dirty="0" smtClean="0"/>
              <a:t>NFPA 110 (2010) -	Generator Test &amp; Inspection:</a:t>
            </a:r>
          </a:p>
          <a:p>
            <a:pPr lvl="1">
              <a:defRPr/>
            </a:pPr>
            <a:r>
              <a:rPr lang="en-US" sz="2400" dirty="0" smtClean="0"/>
              <a:t>The </a:t>
            </a:r>
            <a:r>
              <a:rPr lang="en-US" sz="2400" dirty="0"/>
              <a:t>not-less-than 30 percent of the emergency power generator requirement for load tests, </a:t>
            </a:r>
            <a:endParaRPr lang="en-US" sz="2400" dirty="0" smtClean="0"/>
          </a:p>
          <a:p>
            <a:pPr lvl="1">
              <a:defRPr/>
            </a:pPr>
            <a:r>
              <a:rPr lang="en-US" sz="2400" dirty="0" smtClean="0"/>
              <a:t>Must </a:t>
            </a:r>
            <a:r>
              <a:rPr lang="en-US" sz="2400" dirty="0"/>
              <a:t>meet the nameplate rating for kW  </a:t>
            </a:r>
            <a:r>
              <a:rPr lang="en-US" sz="2400" dirty="0" smtClean="0"/>
              <a:t>(not amps);</a:t>
            </a:r>
          </a:p>
          <a:p>
            <a:pPr lvl="1">
              <a:defRPr/>
            </a:pPr>
            <a:r>
              <a:rPr lang="en-US" sz="2400" dirty="0"/>
              <a:t>Diesel-powered emergency power generators that do not meet the requirements of the monthly load test, must continue to be tested monthly, and be exercised annually </a:t>
            </a:r>
            <a:r>
              <a:rPr lang="en-US" sz="2400" dirty="0" smtClean="0"/>
              <a:t>for 90 minutes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B5417498-E50E-42DC-913D-12D0C35194AB}" type="slidenum">
              <a:rPr lang="en-US" smtClean="0"/>
              <a:pPr>
                <a:defRPr/>
              </a:pPr>
              <a:t>61</a:t>
            </a:fld>
            <a:endParaRPr lang="en-US"/>
          </a:p>
        </p:txBody>
      </p:sp>
    </p:spTree>
    <p:extLst>
      <p:ext uri="{BB962C8B-B14F-4D97-AF65-F5344CB8AC3E}">
        <p14:creationId xmlns:p14="http://schemas.microsoft.com/office/powerpoint/2010/main" val="2144235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Font typeface="Arial" charset="0"/>
              <a:buNone/>
              <a:defRPr/>
            </a:pPr>
            <a:r>
              <a:rPr lang="en-US" sz="2800" dirty="0" smtClean="0"/>
              <a:t>NFPA 110 (2010) -	Generator Test &amp; Inspection:</a:t>
            </a:r>
          </a:p>
          <a:p>
            <a:pPr lvl="1">
              <a:defRPr/>
            </a:pPr>
            <a:r>
              <a:rPr lang="en-US" sz="2400" dirty="0" smtClean="0"/>
              <a:t>Spark-ignited </a:t>
            </a:r>
            <a:r>
              <a:rPr lang="en-US" sz="2400" dirty="0"/>
              <a:t>generators must be exercised at least once a month with the available emergency load for 30 minutes or until the water temperature and the oil pressure have </a:t>
            </a:r>
            <a:r>
              <a:rPr lang="en-US" sz="2400" dirty="0" smtClean="0"/>
              <a:t>stabilized;</a:t>
            </a:r>
            <a:r>
              <a:rPr lang="en-US" sz="2400" dirty="0"/>
              <a:t> </a:t>
            </a:r>
            <a:endParaRPr lang="en-US" sz="2400" dirty="0" smtClean="0"/>
          </a:p>
          <a:p>
            <a:pPr lvl="1">
              <a:defRPr/>
            </a:pPr>
            <a:r>
              <a:rPr lang="en-US" sz="2400" dirty="0" smtClean="0"/>
              <a:t>The </a:t>
            </a:r>
            <a:r>
              <a:rPr lang="en-US" sz="2400" dirty="0"/>
              <a:t>emergency power generator test must be initiated by simulating a power outage using the test switch(</a:t>
            </a:r>
            <a:r>
              <a:rPr lang="en-US" sz="2400" dirty="0" err="1"/>
              <a:t>es</a:t>
            </a:r>
            <a:r>
              <a:rPr lang="en-US" sz="2400" dirty="0"/>
              <a:t>) on the ATS or by opening a normal breaker. Opening a normal breaker is not required</a:t>
            </a:r>
            <a:r>
              <a:rPr lang="en-US" sz="2400" dirty="0" smtClean="0"/>
              <a:t>;</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91D82987-05D3-47FA-BA9C-5BFE82AED28D}" type="slidenum">
              <a:rPr lang="en-US" smtClean="0"/>
              <a:pPr>
                <a:defRPr/>
              </a:pPr>
              <a:t>62</a:t>
            </a:fld>
            <a:endParaRPr lang="en-US"/>
          </a:p>
        </p:txBody>
      </p:sp>
    </p:spTree>
    <p:extLst>
      <p:ext uri="{BB962C8B-B14F-4D97-AF65-F5344CB8AC3E}">
        <p14:creationId xmlns:p14="http://schemas.microsoft.com/office/powerpoint/2010/main" val="2778740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Font typeface="Arial" charset="0"/>
              <a:buNone/>
              <a:defRPr/>
            </a:pPr>
            <a:r>
              <a:rPr lang="en-US" sz="2800" dirty="0" smtClean="0"/>
              <a:t>NFPA 110 (2010) -	Generator Test &amp; Inspection:</a:t>
            </a:r>
          </a:p>
          <a:p>
            <a:pPr lvl="1">
              <a:defRPr/>
            </a:pPr>
            <a:r>
              <a:rPr lang="en-US" sz="2400" dirty="0" smtClean="0"/>
              <a:t>Emergency </a:t>
            </a:r>
            <a:r>
              <a:rPr lang="en-US" sz="2400" dirty="0"/>
              <a:t>power generators must be tested once every 36 months with a load not-less-than 30 percent of the nameplate kW rating for 4 continuous hours. </a:t>
            </a:r>
            <a:endParaRPr lang="en-US" sz="2400" dirty="0" smtClean="0"/>
          </a:p>
          <a:p>
            <a:pPr lvl="1">
              <a:defRPr/>
            </a:pPr>
            <a:r>
              <a:rPr lang="en-US" sz="2400" dirty="0" smtClean="0"/>
              <a:t>A </a:t>
            </a:r>
            <a:r>
              <a:rPr lang="en-US" sz="2400" dirty="0"/>
              <a:t>supplemental load is permitted to be used to meet or exceed the 30 percent requirement</a:t>
            </a:r>
            <a:r>
              <a:rPr lang="en-US" sz="2400" dirty="0" smtClean="0"/>
              <a:t>;</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3779683E-EF6B-497B-A154-74923108F9DE}" type="slidenum">
              <a:rPr lang="en-US" smtClean="0"/>
              <a:pPr>
                <a:defRPr/>
              </a:pPr>
              <a:t>63</a:t>
            </a:fld>
            <a:endParaRPr lang="en-US"/>
          </a:p>
        </p:txBody>
      </p:sp>
    </p:spTree>
    <p:extLst>
      <p:ext uri="{BB962C8B-B14F-4D97-AF65-F5344CB8AC3E}">
        <p14:creationId xmlns:p14="http://schemas.microsoft.com/office/powerpoint/2010/main" val="15353433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Font typeface="Arial" charset="0"/>
              <a:buNone/>
              <a:defRPr/>
            </a:pPr>
            <a:r>
              <a:rPr lang="en-US" sz="2800" dirty="0" smtClean="0"/>
              <a:t>NFPA 110 (2010) -	Generator Test &amp; Inspection:</a:t>
            </a:r>
          </a:p>
          <a:p>
            <a:pPr lvl="1">
              <a:defRPr/>
            </a:pPr>
            <a:r>
              <a:rPr lang="en-US" sz="2600" dirty="0" smtClean="0"/>
              <a:t>Emergency </a:t>
            </a:r>
            <a:r>
              <a:rPr lang="en-US" sz="2600" dirty="0"/>
              <a:t>power supply circuit breakers (including main and feed breakers between the generator and the transfer switch load terminals) must be exercised annually with the generator in the ‘off’ position;</a:t>
            </a:r>
          </a:p>
          <a:p>
            <a:pPr lvl="1">
              <a:defRPr/>
            </a:pPr>
            <a:r>
              <a:rPr lang="en-US" sz="2600" dirty="0"/>
              <a:t>A fuel quality test must be performed annually according to ASTM standards.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D8D2D136-6429-4CEC-AB00-916B7C9D4C2B}" type="slidenum">
              <a:rPr lang="en-US" smtClean="0"/>
              <a:pPr>
                <a:defRPr/>
              </a:pPr>
              <a:t>64</a:t>
            </a:fld>
            <a:endParaRPr lang="en-US"/>
          </a:p>
        </p:txBody>
      </p:sp>
    </p:spTree>
    <p:extLst>
      <p:ext uri="{BB962C8B-B14F-4D97-AF65-F5344CB8AC3E}">
        <p14:creationId xmlns:p14="http://schemas.microsoft.com/office/powerpoint/2010/main" val="24468866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1"/>
          <p:cNvSpPr>
            <a:spLocks noGrp="1"/>
          </p:cNvSpPr>
          <p:nvPr>
            <p:ph idx="1"/>
          </p:nvPr>
        </p:nvSpPr>
        <p:spPr/>
        <p:txBody>
          <a:bodyPr>
            <a:normAutofit fontScale="92500" lnSpcReduction="10000"/>
          </a:bodyPr>
          <a:lstStyle/>
          <a:p>
            <a:pPr marL="0" indent="0">
              <a:buFont typeface="Arial" charset="0"/>
              <a:buNone/>
              <a:defRPr/>
            </a:pPr>
            <a:r>
              <a:rPr lang="en-US" altLang="en-US" sz="2800" dirty="0" smtClean="0"/>
              <a:t>NFPA 1962 (2008) -	Fire Hose:  </a:t>
            </a:r>
          </a:p>
          <a:p>
            <a:pPr marL="0" indent="0">
              <a:buFont typeface="Arial" charset="0"/>
              <a:buNone/>
              <a:defRPr/>
            </a:pPr>
            <a:r>
              <a:rPr lang="en-US" altLang="en-US" sz="2800" dirty="0" smtClean="0"/>
              <a:t>Annually</a:t>
            </a:r>
          </a:p>
          <a:p>
            <a:pPr lvl="1">
              <a:defRPr/>
            </a:pPr>
            <a:r>
              <a:rPr lang="en-US" altLang="en-US" sz="2400" dirty="0" smtClean="0"/>
              <a:t>Occupant use fire hose inspection:                                                     Must un-rack the hose inspecting                                                                 for cracks, then re-rack the hose                                                                 using new folds to hang it;</a:t>
            </a:r>
          </a:p>
          <a:p>
            <a:pPr marL="0" indent="0">
              <a:buFont typeface="Arial" charset="0"/>
              <a:buNone/>
              <a:defRPr/>
            </a:pPr>
            <a:r>
              <a:rPr lang="en-US" altLang="en-US" sz="2800" dirty="0" smtClean="0"/>
              <a:t>5-Year/3-Year</a:t>
            </a:r>
          </a:p>
          <a:p>
            <a:pPr lvl="1">
              <a:defRPr/>
            </a:pPr>
            <a:r>
              <a:rPr lang="en-US" altLang="en-US" sz="2400" dirty="0" smtClean="0"/>
              <a:t>Occupant use fire hoses must be                                                         pressure tested to 200 psi, 5-years                                                                 after installation, then every 3                                                               years thereafter</a:t>
            </a:r>
          </a:p>
          <a:p>
            <a:pPr marL="57150" indent="0">
              <a:buFont typeface="Arial" charset="0"/>
              <a:buNone/>
              <a:defRPr/>
            </a:pPr>
            <a:endParaRPr lang="en-US" altLang="en-US" dirty="0" smtClean="0"/>
          </a:p>
          <a:p>
            <a:pPr lvl="1">
              <a:defRPr/>
            </a:pPr>
            <a:endParaRPr lang="en-US" altLang="en-US" sz="2400" dirty="0" smtClean="0"/>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D8F9C98B-2F48-4C5A-BAC7-03982191B71F}" type="slidenum">
              <a:rPr lang="en-US" smtClean="0"/>
              <a:pPr>
                <a:defRPr/>
              </a:pPr>
              <a:t>65</a:t>
            </a:fld>
            <a:endParaRPr lang="en-US"/>
          </a:p>
        </p:txBody>
      </p:sp>
      <p:pic>
        <p:nvPicPr>
          <p:cNvPr id="2" name="Picture 1"/>
          <p:cNvPicPr>
            <a:picLocks noChangeAspect="1"/>
          </p:cNvPicPr>
          <p:nvPr/>
        </p:nvPicPr>
        <p:blipFill rotWithShape="1">
          <a:blip r:embed="rId2"/>
          <a:srcRect l="15612" r="9471"/>
          <a:stretch/>
        </p:blipFill>
        <p:spPr>
          <a:xfrm>
            <a:off x="5813425" y="1447800"/>
            <a:ext cx="3101757" cy="309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31854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1"/>
          </p:nvPr>
        </p:nvSpPr>
        <p:spPr/>
        <p:txBody>
          <a:bodyPr>
            <a:normAutofit lnSpcReduction="10000"/>
          </a:bodyPr>
          <a:lstStyle/>
          <a:p>
            <a:pPr marL="0" indent="0">
              <a:buFont typeface="Arial" charset="0"/>
              <a:buNone/>
            </a:pPr>
            <a:r>
              <a:rPr lang="en-US" altLang="en-US" sz="2800" dirty="0" smtClean="0"/>
              <a:t>NFPA 2001 (2012) -	Clean Agent Fire Suppression Systems: Semi-annual Inspection:</a:t>
            </a:r>
          </a:p>
          <a:p>
            <a:pPr lvl="1"/>
            <a:r>
              <a:rPr lang="en-US" altLang="en-US" sz="2400" dirty="0" smtClean="0"/>
              <a:t>Agent quantity and pressure of refillable containers must be checked;</a:t>
            </a:r>
          </a:p>
          <a:p>
            <a:pPr lvl="1"/>
            <a:r>
              <a:rPr lang="en-US" altLang="en-US" sz="2400" dirty="0" smtClean="0"/>
              <a:t>If container shows a loss in quantity more than 5% or a loss in pressure more than                                                                                         10%, it must be refilled                                                                 or replaced;</a:t>
            </a:r>
          </a:p>
          <a:p>
            <a:pPr lvl="1"/>
            <a:r>
              <a:rPr lang="en-US" altLang="en-US" sz="2400" dirty="0" smtClean="0"/>
              <a:t>Pressure gauges must                                                                                           be calibrated annually.</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FDBFDA2A-DCCC-48FA-B0FD-9F54E5535FC3}" type="slidenum">
              <a:rPr lang="en-US" smtClean="0"/>
              <a:pPr>
                <a:defRPr/>
              </a:pPr>
              <a:t>66</a:t>
            </a:fld>
            <a:endParaRPr lang="en-US"/>
          </a:p>
        </p:txBody>
      </p:sp>
      <p:pic>
        <p:nvPicPr>
          <p:cNvPr id="2" name="Picture 1"/>
          <p:cNvPicPr>
            <a:picLocks noChangeAspect="1"/>
          </p:cNvPicPr>
          <p:nvPr/>
        </p:nvPicPr>
        <p:blipFill rotWithShape="1">
          <a:blip r:embed="rId2"/>
          <a:srcRect l="22386"/>
          <a:stretch/>
        </p:blipFill>
        <p:spPr>
          <a:xfrm>
            <a:off x="5486400" y="2978727"/>
            <a:ext cx="2703512" cy="2318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24780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p:cNvSpPr>
            <a:spLocks noGrp="1"/>
          </p:cNvSpPr>
          <p:nvPr>
            <p:ph idx="1"/>
          </p:nvPr>
        </p:nvSpPr>
        <p:spPr/>
        <p:txBody>
          <a:bodyPr/>
          <a:lstStyle/>
          <a:p>
            <a:pPr marL="0" indent="0">
              <a:buFont typeface="Arial" charset="0"/>
              <a:buNone/>
            </a:pPr>
            <a:r>
              <a:rPr lang="en-US" altLang="en-US" sz="2800" dirty="0" smtClean="0"/>
              <a:t>NFPA 2001 (2012) -	Clean Agent Fire Suppression Systems:  Annual Inspection:</a:t>
            </a:r>
          </a:p>
          <a:p>
            <a:pPr lvl="1"/>
            <a:r>
              <a:rPr lang="en-US" altLang="en-US" sz="2400" dirty="0" smtClean="0"/>
              <a:t>Personnel working in the enclosure protected by clean agent must receive training regarding proper procedures and agent safety issues.</a:t>
            </a:r>
          </a:p>
          <a:p>
            <a:pPr lvl="1"/>
            <a:r>
              <a:rPr lang="en-US" altLang="en-US" sz="2400" dirty="0" smtClean="0"/>
              <a:t>An enclosure inspection must be performed annually to determine if there are any unsealed penetrations in the barriers.</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21232C6B-ED31-4C05-A079-46EE560EADB4}" type="slidenum">
              <a:rPr lang="en-US" smtClean="0"/>
              <a:pPr>
                <a:defRPr/>
              </a:pPr>
              <a:t>67</a:t>
            </a:fld>
            <a:endParaRPr lang="en-US"/>
          </a:p>
        </p:txBody>
      </p:sp>
    </p:spTree>
    <p:extLst>
      <p:ext uri="{BB962C8B-B14F-4D97-AF65-F5344CB8AC3E}">
        <p14:creationId xmlns:p14="http://schemas.microsoft.com/office/powerpoint/2010/main" val="1332058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p:cNvSpPr>
            <a:spLocks noGrp="1"/>
          </p:cNvSpPr>
          <p:nvPr>
            <p:ph idx="1"/>
          </p:nvPr>
        </p:nvSpPr>
        <p:spPr/>
        <p:txBody>
          <a:bodyPr/>
          <a:lstStyle/>
          <a:p>
            <a:pPr marL="0" indent="0">
              <a:buFont typeface="Arial" charset="0"/>
              <a:buNone/>
            </a:pPr>
            <a:r>
              <a:rPr lang="en-US" altLang="en-US" sz="2800" dirty="0" smtClean="0"/>
              <a:t>NFPA 2001 (2012) -	Clean Agent Fire Suppression Systems: 	5-Year Inspection:</a:t>
            </a:r>
          </a:p>
          <a:p>
            <a:pPr lvl="1"/>
            <a:r>
              <a:rPr lang="en-US" altLang="en-US" sz="2400" dirty="0" smtClean="0"/>
              <a:t>All hoses on the clean agent suppression system must be tested every 5-years at 1½ times the maximum container pressure.</a:t>
            </a:r>
          </a:p>
        </p:txBody>
      </p:sp>
      <p:sp>
        <p:nvSpPr>
          <p:cNvPr id="3" name="Title 2"/>
          <p:cNvSpPr>
            <a:spLocks noGrp="1"/>
          </p:cNvSpPr>
          <p:nvPr>
            <p:ph type="title"/>
          </p:nvPr>
        </p:nvSpPr>
        <p:spPr/>
        <p:txBody>
          <a:bodyPr>
            <a:normAutofit fontScale="90000"/>
          </a:bodyPr>
          <a:lstStyle/>
          <a:p>
            <a:pPr>
              <a:defRPr/>
            </a:pPr>
            <a:r>
              <a:rPr lang="en-US" dirty="0" smtClean="0"/>
              <a:t>Documentation </a:t>
            </a:r>
            <a:br>
              <a:rPr lang="en-US" dirty="0" smtClean="0"/>
            </a:br>
            <a:r>
              <a:rPr lang="en-US" dirty="0" smtClean="0"/>
              <a:t>Needed for a Survey</a:t>
            </a:r>
            <a:endParaRPr lang="en-US" dirty="0"/>
          </a:p>
        </p:txBody>
      </p:sp>
      <p:sp>
        <p:nvSpPr>
          <p:cNvPr id="5" name="Slide Number Placeholder 4"/>
          <p:cNvSpPr>
            <a:spLocks noGrp="1"/>
          </p:cNvSpPr>
          <p:nvPr>
            <p:ph type="sldNum" sz="quarter" idx="12"/>
          </p:nvPr>
        </p:nvSpPr>
        <p:spPr/>
        <p:txBody>
          <a:bodyPr/>
          <a:lstStyle/>
          <a:p>
            <a:pPr>
              <a:defRPr/>
            </a:pPr>
            <a:fld id="{688AE35F-6638-449F-ACBC-ED4E22F8BC53}" type="slidenum">
              <a:rPr lang="en-US" smtClean="0"/>
              <a:pPr>
                <a:defRPr/>
              </a:pPr>
              <a:t>68</a:t>
            </a:fld>
            <a:endParaRPr lang="en-US"/>
          </a:p>
        </p:txBody>
      </p:sp>
    </p:spTree>
    <p:extLst>
      <p:ext uri="{BB962C8B-B14F-4D97-AF65-F5344CB8AC3E}">
        <p14:creationId xmlns:p14="http://schemas.microsoft.com/office/powerpoint/2010/main" val="22530718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1"/>
          <p:cNvSpPr>
            <a:spLocks noGrp="1"/>
          </p:cNvSpPr>
          <p:nvPr>
            <p:ph idx="1"/>
          </p:nvPr>
        </p:nvSpPr>
        <p:spPr/>
        <p:txBody>
          <a:bodyPr>
            <a:normAutofit/>
          </a:bodyPr>
          <a:lstStyle/>
          <a:p>
            <a:pPr marL="0" indent="0">
              <a:buFont typeface="Arial" charset="0"/>
              <a:buNone/>
            </a:pPr>
            <a:r>
              <a:rPr lang="en-US" altLang="en-US" dirty="0" smtClean="0"/>
              <a:t>Here is a tip that everyone can benefit from: </a:t>
            </a:r>
            <a:endParaRPr lang="en-US" altLang="en-US" sz="2800" dirty="0" smtClean="0"/>
          </a:p>
          <a:p>
            <a:pPr marL="0" indent="0">
              <a:buFont typeface="Arial" charset="0"/>
              <a:buNone/>
            </a:pPr>
            <a:r>
              <a:rPr lang="en-US" altLang="en-US" sz="2800" b="1" dirty="0" smtClean="0"/>
              <a:t>It is best to not frustrate a surveyor during a survey!</a:t>
            </a:r>
            <a:endParaRPr lang="en-US" altLang="en-US" sz="2800" dirty="0" smtClean="0"/>
          </a:p>
          <a:p>
            <a:pPr marL="0" indent="0">
              <a:buFont typeface="Arial" charset="0"/>
              <a:buNone/>
            </a:pPr>
            <a:r>
              <a:rPr lang="en-US" altLang="en-US" sz="2800" dirty="0" smtClean="0"/>
              <a:t>You can avoid frustrating a surveyor if you have all your documentation prepared in advance and ready to go when the surveyor                                                                      requests to review it. </a:t>
            </a:r>
          </a:p>
          <a:p>
            <a:pPr marL="0" indent="0">
              <a:buFont typeface="Arial" charset="0"/>
              <a:buNone/>
            </a:pPr>
            <a:endParaRPr lang="en-US" altLang="en-US" sz="2800" dirty="0" smtClean="0"/>
          </a:p>
          <a:p>
            <a:pPr marL="0" indent="0">
              <a:buFont typeface="Arial" charset="0"/>
              <a:buNone/>
            </a:pPr>
            <a:endParaRPr lang="en-US" altLang="en-US" sz="2400" dirty="0" smtClean="0"/>
          </a:p>
        </p:txBody>
      </p:sp>
      <p:sp>
        <p:nvSpPr>
          <p:cNvPr id="83971"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CE530D9E-C5C4-4929-A8C3-F70CB3E967D5}" type="slidenum">
              <a:rPr lang="en-US" smtClean="0"/>
              <a:pPr>
                <a:defRPr/>
              </a:pPr>
              <a:t>69</a:t>
            </a:fld>
            <a:endParaRPr lang="en-US"/>
          </a:p>
        </p:txBody>
      </p:sp>
      <p:pic>
        <p:nvPicPr>
          <p:cNvPr id="2" name="Picture 1"/>
          <p:cNvPicPr>
            <a:picLocks noChangeAspect="1"/>
          </p:cNvPicPr>
          <p:nvPr/>
        </p:nvPicPr>
        <p:blipFill>
          <a:blip r:embed="rId2"/>
          <a:stretch>
            <a:fillRect/>
          </a:stretch>
        </p:blipFill>
        <p:spPr>
          <a:xfrm>
            <a:off x="4953000" y="3352800"/>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2633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6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926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p:txBody>
          <a:bodyPr/>
          <a:lstStyle/>
          <a:p>
            <a:pPr marL="0" indent="0">
              <a:buFont typeface="Arial" charset="0"/>
              <a:buNone/>
            </a:pPr>
            <a:r>
              <a:rPr lang="en-US" altLang="en-US" dirty="0" smtClean="0"/>
              <a:t>This has lead to many organizations being unprepared for the document review session to determine compliance with the standards.</a:t>
            </a:r>
          </a:p>
          <a:p>
            <a:pPr marL="0" indent="0">
              <a:buFont typeface="Arial" charset="0"/>
              <a:buNone/>
            </a:pPr>
            <a:endParaRPr lang="en-US" altLang="en-US" dirty="0" smtClean="0"/>
          </a:p>
          <a:p>
            <a:pPr marL="0" indent="0">
              <a:buFont typeface="Arial" charset="0"/>
              <a:buNone/>
            </a:pPr>
            <a:r>
              <a:rPr lang="en-US" altLang="en-US" dirty="0" smtClean="0"/>
              <a:t>The LS surveyors for the state agency surveying on behalf of CMS, and the LS surveyors for the accreditation organizations are better qualified and educated on what the codes and standards require for compliance. </a:t>
            </a:r>
          </a:p>
        </p:txBody>
      </p:sp>
      <p:sp>
        <p:nvSpPr>
          <p:cNvPr id="8195"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317917E2-5F29-4F4E-BF7A-66A7C1FFEAE0}" type="slidenum">
              <a:rPr lang="en-US" smtClean="0"/>
              <a:pPr>
                <a:defRPr/>
              </a:pPr>
              <a:t>7</a:t>
            </a:fld>
            <a:endParaRPr lang="en-US"/>
          </a:p>
        </p:txBody>
      </p:sp>
    </p:spTree>
    <p:extLst>
      <p:ext uri="{BB962C8B-B14F-4D97-AF65-F5344CB8AC3E}">
        <p14:creationId xmlns:p14="http://schemas.microsoft.com/office/powerpoint/2010/main" val="40376224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1"/>
          <p:cNvSpPr>
            <a:spLocks noGrp="1"/>
          </p:cNvSpPr>
          <p:nvPr>
            <p:ph idx="1"/>
          </p:nvPr>
        </p:nvSpPr>
        <p:spPr/>
        <p:txBody>
          <a:bodyPr>
            <a:normAutofit/>
          </a:bodyPr>
          <a:lstStyle/>
          <a:p>
            <a:pPr marL="0" indent="0">
              <a:buFont typeface="Arial" charset="0"/>
              <a:buNone/>
            </a:pPr>
            <a:r>
              <a:rPr lang="en-US" altLang="en-US" sz="2800" dirty="0" smtClean="0"/>
              <a:t>Some suggestions…</a:t>
            </a:r>
          </a:p>
          <a:p>
            <a:pPr lvl="1"/>
            <a:r>
              <a:rPr lang="en-US" altLang="en-US" sz="2400" dirty="0" smtClean="0"/>
              <a:t>Obtain 3-ring binders and store your documents in accordance to the calendar year. Multiple binders may be required per year.</a:t>
            </a:r>
          </a:p>
          <a:p>
            <a:pPr lvl="1"/>
            <a:r>
              <a:rPr lang="en-US" altLang="en-US" sz="2400" dirty="0" smtClean="0"/>
              <a:t>In the binders, only retain test and inspection documents: Do not retain invoices; purchase                                                 orders; and other documents that                                                               are not test or inspection                                                               documents; </a:t>
            </a:r>
          </a:p>
        </p:txBody>
      </p:sp>
      <p:sp>
        <p:nvSpPr>
          <p:cNvPr id="84995"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172337FC-A8AD-43D8-A2F4-C9A747478202}" type="slidenum">
              <a:rPr lang="en-US" smtClean="0"/>
              <a:pPr>
                <a:defRPr/>
              </a:pPr>
              <a:t>70</a:t>
            </a:fld>
            <a:endParaRPr lang="en-US"/>
          </a:p>
        </p:txBody>
      </p:sp>
      <p:pic>
        <p:nvPicPr>
          <p:cNvPr id="2" name="Picture 1"/>
          <p:cNvPicPr>
            <a:picLocks noChangeAspect="1"/>
          </p:cNvPicPr>
          <p:nvPr/>
        </p:nvPicPr>
        <p:blipFill>
          <a:blip r:embed="rId2"/>
          <a:stretch>
            <a:fillRect/>
          </a:stretch>
        </p:blipFill>
        <p:spPr>
          <a:xfrm>
            <a:off x="6172200" y="3429000"/>
            <a:ext cx="1714500" cy="171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6763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
          </p:nvPr>
        </p:nvSpPr>
        <p:spPr/>
        <p:txBody>
          <a:bodyPr>
            <a:normAutofit fontScale="92500" lnSpcReduction="10000"/>
          </a:bodyPr>
          <a:lstStyle/>
          <a:p>
            <a:pPr marL="0" indent="0">
              <a:buFont typeface="Arial" charset="0"/>
              <a:buNone/>
            </a:pPr>
            <a:r>
              <a:rPr lang="en-US" altLang="en-US" sz="2800" dirty="0" smtClean="0"/>
              <a:t>Some suggestions…</a:t>
            </a:r>
          </a:p>
          <a:p>
            <a:pPr lvl="1"/>
            <a:r>
              <a:rPr lang="en-US" altLang="en-US" sz="2400" dirty="0" smtClean="0"/>
              <a:t>DO retain other documents that support a repair or a replacement of a failed device, proving it was repaired and retested; (staple the corrective document to the original test document).</a:t>
            </a:r>
          </a:p>
          <a:p>
            <a:pPr lvl="1"/>
            <a:r>
              <a:rPr lang="en-US" altLang="en-US" sz="2400" dirty="0" smtClean="0"/>
              <a:t>Demand original test and inspection reports from your contractors; do not accept carbonless copies (poor quality may not document activity actually took place)</a:t>
            </a:r>
          </a:p>
          <a:p>
            <a:pPr lvl="1"/>
            <a:r>
              <a:rPr lang="en-US" altLang="en-US" sz="2400" dirty="0" smtClean="0"/>
              <a:t>Have all these binders kept in one location; assign multiple individuals as back-ups so they can present the binders if the primary individual is not available</a:t>
            </a:r>
          </a:p>
        </p:txBody>
      </p:sp>
      <p:sp>
        <p:nvSpPr>
          <p:cNvPr id="86019"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335E952D-D6B5-4196-B1D3-A87E046301BC}" type="slidenum">
              <a:rPr lang="en-US" smtClean="0"/>
              <a:pPr>
                <a:defRPr/>
              </a:pPr>
              <a:t>71</a:t>
            </a:fld>
            <a:endParaRPr lang="en-US"/>
          </a:p>
        </p:txBody>
      </p:sp>
    </p:spTree>
    <p:extLst>
      <p:ext uri="{BB962C8B-B14F-4D97-AF65-F5344CB8AC3E}">
        <p14:creationId xmlns:p14="http://schemas.microsoft.com/office/powerpoint/2010/main" val="33347480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1"/>
          </p:nvPr>
        </p:nvSpPr>
        <p:spPr/>
        <p:txBody>
          <a:bodyPr>
            <a:normAutofit fontScale="92500" lnSpcReduction="10000"/>
          </a:bodyPr>
          <a:lstStyle/>
          <a:p>
            <a:pPr marL="0" indent="0">
              <a:buFont typeface="Arial" charset="0"/>
              <a:buNone/>
            </a:pPr>
            <a:r>
              <a:rPr lang="en-US" altLang="en-US" sz="2600" dirty="0" smtClean="0"/>
              <a:t>According to most accreditation organizations each test and/or inspection report must have the following information:</a:t>
            </a:r>
          </a:p>
          <a:p>
            <a:pPr lvl="1"/>
            <a:r>
              <a:rPr lang="en-US" altLang="en-US" sz="2200" dirty="0" smtClean="0"/>
              <a:t>Name of the individual performing the activity</a:t>
            </a:r>
          </a:p>
          <a:p>
            <a:pPr lvl="1"/>
            <a:r>
              <a:rPr lang="en-US" altLang="en-US" sz="2200" dirty="0" smtClean="0"/>
              <a:t>Affiliation of the individual performing the activity</a:t>
            </a:r>
          </a:p>
          <a:p>
            <a:pPr lvl="1"/>
            <a:r>
              <a:rPr lang="en-US" altLang="en-US" sz="2200" dirty="0" smtClean="0"/>
              <a:t>The signature of the individual performing the activity</a:t>
            </a:r>
          </a:p>
          <a:p>
            <a:pPr lvl="1"/>
            <a:r>
              <a:rPr lang="en-US" altLang="en-US" sz="2200" dirty="0" smtClean="0"/>
              <a:t>Activity name</a:t>
            </a:r>
          </a:p>
          <a:p>
            <a:pPr lvl="1"/>
            <a:r>
              <a:rPr lang="en-US" altLang="en-US" sz="2200" dirty="0" smtClean="0"/>
              <a:t>Date (month/day/year) that activity was performed</a:t>
            </a:r>
          </a:p>
          <a:p>
            <a:pPr lvl="1"/>
            <a:r>
              <a:rPr lang="en-US" altLang="en-US" sz="2200" dirty="0" smtClean="0"/>
              <a:t>The frequency that is required of the activity</a:t>
            </a:r>
          </a:p>
          <a:p>
            <a:pPr lvl="1"/>
            <a:r>
              <a:rPr lang="en-US" altLang="en-US" sz="2200" dirty="0" smtClean="0"/>
              <a:t>The NFPA code or standard which requires the activity</a:t>
            </a:r>
          </a:p>
          <a:p>
            <a:pPr lvl="1"/>
            <a:r>
              <a:rPr lang="en-US" altLang="en-US" sz="2200" dirty="0" smtClean="0"/>
              <a:t>The result of the activity, such as ‘Pass’ or ‘Fail’ </a:t>
            </a:r>
            <a:endParaRPr lang="en-US" altLang="en-US" sz="2400" dirty="0" smtClean="0"/>
          </a:p>
        </p:txBody>
      </p:sp>
      <p:sp>
        <p:nvSpPr>
          <p:cNvPr id="87043"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2438DA47-3A1E-4ADF-A314-F8CDD04A3472}" type="slidenum">
              <a:rPr lang="en-US" smtClean="0"/>
              <a:pPr>
                <a:defRPr/>
              </a:pPr>
              <a:t>72</a:t>
            </a:fld>
            <a:endParaRPr lang="en-US"/>
          </a:p>
        </p:txBody>
      </p:sp>
    </p:spTree>
    <p:extLst>
      <p:ext uri="{BB962C8B-B14F-4D97-AF65-F5344CB8AC3E}">
        <p14:creationId xmlns:p14="http://schemas.microsoft.com/office/powerpoint/2010/main" val="26881269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p:txBody>
          <a:bodyPr>
            <a:normAutofit fontScale="92500" lnSpcReduction="10000"/>
          </a:bodyPr>
          <a:lstStyle/>
          <a:p>
            <a:pPr marL="0" indent="0">
              <a:buFont typeface="Arial" charset="0"/>
              <a:buNone/>
            </a:pPr>
            <a:r>
              <a:rPr lang="en-US" altLang="en-US" sz="2600" dirty="0" smtClean="0"/>
              <a:t>It is suggested that you retain your inspection and testing documentation in paper format; However, if you want to use electronic documentation, it is permitted (not recommended).</a:t>
            </a:r>
          </a:p>
          <a:p>
            <a:pPr marL="0" indent="0">
              <a:buFont typeface="Arial" charset="0"/>
              <a:buNone/>
            </a:pPr>
            <a:endParaRPr lang="en-US" altLang="en-US" sz="2600" dirty="0" smtClean="0"/>
          </a:p>
          <a:p>
            <a:pPr marL="0" indent="0">
              <a:buFont typeface="Arial" charset="0"/>
              <a:buNone/>
            </a:pPr>
            <a:r>
              <a:rPr lang="en-US" altLang="en-US" sz="2600" dirty="0" smtClean="0"/>
              <a:t>All of the requirements from the previous slides must be included in documents that are stored electronically. </a:t>
            </a:r>
          </a:p>
          <a:p>
            <a:pPr marL="0" indent="0">
              <a:buFont typeface="Arial" charset="0"/>
              <a:buNone/>
            </a:pPr>
            <a:endParaRPr lang="en-US" altLang="en-US" sz="2600" dirty="0" smtClean="0"/>
          </a:p>
          <a:p>
            <a:pPr marL="0" indent="0">
              <a:buFont typeface="Arial" charset="0"/>
              <a:buNone/>
            </a:pPr>
            <a:r>
              <a:rPr lang="en-US" altLang="en-US" sz="2600" dirty="0" smtClean="0"/>
              <a:t>Here are some frequent problems with electronic documentation:</a:t>
            </a:r>
            <a:endParaRPr lang="en-US" altLang="en-US" sz="2400" dirty="0" smtClean="0"/>
          </a:p>
        </p:txBody>
      </p:sp>
      <p:sp>
        <p:nvSpPr>
          <p:cNvPr id="88067"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76415363-7D36-4AF8-8E35-460224645B90}" type="slidenum">
              <a:rPr lang="en-US" smtClean="0"/>
              <a:pPr>
                <a:defRPr/>
              </a:pPr>
              <a:t>73</a:t>
            </a:fld>
            <a:endParaRPr lang="en-US"/>
          </a:p>
        </p:txBody>
      </p:sp>
    </p:spTree>
    <p:extLst>
      <p:ext uri="{BB962C8B-B14F-4D97-AF65-F5344CB8AC3E}">
        <p14:creationId xmlns:p14="http://schemas.microsoft.com/office/powerpoint/2010/main" val="22744323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p:txBody>
          <a:bodyPr>
            <a:normAutofit lnSpcReduction="10000"/>
          </a:bodyPr>
          <a:lstStyle/>
          <a:p>
            <a:pPr marL="914400" lvl="1" indent="-514350">
              <a:buFont typeface="Calibri" pitchFamily="34" charset="0"/>
              <a:buAutoNum type="arabicPeriod"/>
            </a:pPr>
            <a:r>
              <a:rPr lang="en-US" altLang="en-US" sz="2400" dirty="0" smtClean="0"/>
              <a:t>Signatures are difficult to store electronically. </a:t>
            </a:r>
          </a:p>
          <a:p>
            <a:pPr marL="914400" lvl="1" indent="-514350">
              <a:buFont typeface="Calibri" pitchFamily="34" charset="0"/>
              <a:buAutoNum type="arabicPeriod"/>
            </a:pPr>
            <a:r>
              <a:rPr lang="en-US" altLang="en-US" sz="2400" dirty="0" smtClean="0"/>
              <a:t>PDF scanned copies of the original are acceptable, but make sure they have the required information. Often times a service contractor will send you their report electronically, but will </a:t>
            </a:r>
            <a:r>
              <a:rPr lang="en-US" altLang="en-US" sz="2400" b="1" dirty="0" smtClean="0"/>
              <a:t>not </a:t>
            </a:r>
            <a:r>
              <a:rPr lang="en-US" altLang="en-US" sz="2400" dirty="0" smtClean="0"/>
              <a:t>include the signature of the service technician.</a:t>
            </a:r>
          </a:p>
          <a:p>
            <a:pPr marL="914400" lvl="1" indent="-514350">
              <a:buFont typeface="Calibri" pitchFamily="34" charset="0"/>
              <a:buAutoNum type="arabicPeriod"/>
            </a:pPr>
            <a:r>
              <a:rPr lang="en-US" altLang="en-US" sz="2400" dirty="0" smtClean="0"/>
              <a:t>Retrieving documents and work orders from a Computerized Maintenance Management System (CMMS) software can be tricky if the individual is not well versed with the system. </a:t>
            </a:r>
          </a:p>
        </p:txBody>
      </p:sp>
      <p:sp>
        <p:nvSpPr>
          <p:cNvPr id="89091"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316AA2C7-7878-419D-BB21-D3DA094983F3}" type="slidenum">
              <a:rPr lang="en-US" smtClean="0"/>
              <a:pPr>
                <a:defRPr/>
              </a:pPr>
              <a:t>74</a:t>
            </a:fld>
            <a:endParaRPr lang="en-US"/>
          </a:p>
        </p:txBody>
      </p:sp>
    </p:spTree>
    <p:extLst>
      <p:ext uri="{BB962C8B-B14F-4D97-AF65-F5344CB8AC3E}">
        <p14:creationId xmlns:p14="http://schemas.microsoft.com/office/powerpoint/2010/main" val="30364701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p:txBody>
          <a:bodyPr/>
          <a:lstStyle/>
          <a:p>
            <a:pPr marL="914400" lvl="1" indent="-514350">
              <a:buFont typeface="Calibri" pitchFamily="34" charset="0"/>
              <a:buAutoNum type="arabicPeriod" startAt="4"/>
            </a:pPr>
            <a:r>
              <a:rPr lang="en-US" altLang="en-US" sz="2400" dirty="0" smtClean="0"/>
              <a:t>Be aware of default settings. The data entry person who enters the completed work orders into the CMMS may rely on the default settings and not enter the actual completion date of a particular activity.  </a:t>
            </a:r>
          </a:p>
          <a:p>
            <a:pPr marL="914400" lvl="1" indent="-514350">
              <a:buFont typeface="Calibri" pitchFamily="34" charset="0"/>
              <a:buAutoNum type="arabicPeriod" startAt="4"/>
            </a:pPr>
            <a:r>
              <a:rPr lang="en-US" altLang="en-US" sz="2400" dirty="0" smtClean="0"/>
              <a:t>Access to electronic                                                            documents may be                                                             inaccessible at times                                                           due to network problems.</a:t>
            </a:r>
          </a:p>
        </p:txBody>
      </p:sp>
      <p:sp>
        <p:nvSpPr>
          <p:cNvPr id="90115"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C32F66D9-DA17-43E6-BB8B-365AB1FA4B5D}" type="slidenum">
              <a:rPr lang="en-US" smtClean="0"/>
              <a:pPr>
                <a:defRPr/>
              </a:pPr>
              <a:t>75</a:t>
            </a:fld>
            <a:endParaRPr lang="en-US"/>
          </a:p>
        </p:txBody>
      </p:sp>
      <p:pic>
        <p:nvPicPr>
          <p:cNvPr id="91141" name="Picture 5" descr="C:\Users\hp\AppData\Local\Microsoft\Windows\Temporary Internet Files\Content.IE5\UUEN3091\Frustrateds[1].jpg"/>
          <p:cNvPicPr>
            <a:picLocks noChangeAspect="1" noChangeArrowheads="1"/>
          </p:cNvPicPr>
          <p:nvPr/>
        </p:nvPicPr>
        <p:blipFill>
          <a:blip r:embed="rId2"/>
          <a:srcRect/>
          <a:stretch>
            <a:fillRect/>
          </a:stretch>
        </p:blipFill>
        <p:spPr bwMode="auto">
          <a:xfrm>
            <a:off x="5257800" y="2561771"/>
            <a:ext cx="3115041"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08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p:txBody>
          <a:bodyPr/>
          <a:lstStyle/>
          <a:p>
            <a:pPr marL="0" indent="0">
              <a:buFont typeface="Arial" charset="0"/>
              <a:buNone/>
            </a:pPr>
            <a:r>
              <a:rPr lang="en-US" altLang="en-US" sz="2800" dirty="0" smtClean="0"/>
              <a:t>Accurate Life Safety drawings are critically important for the facility manager to properly maintain the rated wall system of the facility.</a:t>
            </a:r>
          </a:p>
          <a:p>
            <a:pPr marL="0" indent="0">
              <a:buFont typeface="Arial" charset="0"/>
              <a:buNone/>
            </a:pPr>
            <a:endParaRPr lang="en-US" altLang="en-US" sz="2800" dirty="0" smtClean="0"/>
          </a:p>
          <a:p>
            <a:pPr marL="0" indent="0">
              <a:buFont typeface="Arial" charset="0"/>
              <a:buNone/>
            </a:pPr>
            <a:r>
              <a:rPr lang="en-US" altLang="en-US" sz="2800" dirty="0" smtClean="0"/>
              <a:t>Accreditation organizations require specific items on the Life Safety drawings. Drawings presented to surveyors that are lacking any of these items will be cited…</a:t>
            </a:r>
            <a:endParaRPr lang="en-US" altLang="en-US" sz="2400" dirty="0" smtClean="0"/>
          </a:p>
        </p:txBody>
      </p:sp>
      <p:sp>
        <p:nvSpPr>
          <p:cNvPr id="91139"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E80CA478-A1EB-4EDB-948E-4309E4F93ED7}" type="slidenum">
              <a:rPr lang="en-US" smtClean="0"/>
              <a:pPr>
                <a:defRPr/>
              </a:pPr>
              <a:t>76</a:t>
            </a:fld>
            <a:endParaRPr lang="en-US"/>
          </a:p>
        </p:txBody>
      </p:sp>
    </p:spTree>
    <p:extLst>
      <p:ext uri="{BB962C8B-B14F-4D97-AF65-F5344CB8AC3E}">
        <p14:creationId xmlns:p14="http://schemas.microsoft.com/office/powerpoint/2010/main" val="35468630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1"/>
          <p:cNvSpPr>
            <a:spLocks noGrp="1"/>
          </p:cNvSpPr>
          <p:nvPr>
            <p:ph idx="1"/>
          </p:nvPr>
        </p:nvSpPr>
        <p:spPr>
          <a:xfrm>
            <a:off x="762000" y="685800"/>
            <a:ext cx="7543800" cy="4343400"/>
          </a:xfrm>
        </p:spPr>
        <p:txBody>
          <a:bodyPr>
            <a:normAutofit lnSpcReduction="10000"/>
          </a:bodyPr>
          <a:lstStyle/>
          <a:p>
            <a:pPr marL="914400" lvl="1" indent="-514350">
              <a:buFont typeface="Calibri" pitchFamily="34" charset="0"/>
              <a:buAutoNum type="arabicPeriod"/>
            </a:pPr>
            <a:r>
              <a:rPr lang="en-US" altLang="en-US" sz="2400" dirty="0" smtClean="0"/>
              <a:t>Rated walls and barriers including their fire rating;</a:t>
            </a:r>
          </a:p>
          <a:p>
            <a:pPr marL="914400" lvl="1" indent="-514350">
              <a:buFont typeface="Calibri" pitchFamily="34" charset="0"/>
              <a:buAutoNum type="arabicPeriod"/>
            </a:pPr>
            <a:r>
              <a:rPr lang="en-US" altLang="en-US" sz="2400" dirty="0" smtClean="0"/>
              <a:t>Exit, exit enclosure, horizontal exit, and exit discharge;</a:t>
            </a:r>
          </a:p>
          <a:p>
            <a:pPr marL="914400" lvl="1" indent="-514350">
              <a:buFont typeface="Calibri" pitchFamily="34" charset="0"/>
              <a:buAutoNum type="arabicPeriod"/>
            </a:pPr>
            <a:r>
              <a:rPr lang="en-US" altLang="en-US" sz="2400" dirty="0" smtClean="0"/>
              <a:t>Suite-of-rooms, their boundaries, and total area;</a:t>
            </a:r>
          </a:p>
          <a:p>
            <a:pPr marL="914400" lvl="1" indent="-514350">
              <a:buFont typeface="Calibri" pitchFamily="34" charset="0"/>
              <a:buAutoNum type="arabicPeriod"/>
            </a:pPr>
            <a:r>
              <a:rPr lang="en-US" altLang="en-US" sz="2400" dirty="0" smtClean="0"/>
              <a:t>Hazardous rooms;</a:t>
            </a:r>
          </a:p>
          <a:p>
            <a:pPr marL="914400" lvl="1" indent="-514350">
              <a:buFont typeface="Calibri" pitchFamily="34" charset="0"/>
              <a:buAutoNum type="arabicPeriod"/>
            </a:pPr>
            <a:r>
              <a:rPr lang="en-US" altLang="en-US" sz="2400" dirty="0" smtClean="0"/>
              <a:t>Smoke compartment barriers, the total area of each smoke compartment, and the farthest travel distance to the closest smoke compartment barrier door;</a:t>
            </a:r>
          </a:p>
          <a:p>
            <a:pPr marL="914400" lvl="1" indent="-514350">
              <a:buFont typeface="Calibri" pitchFamily="34" charset="0"/>
              <a:buAutoNum type="arabicPeriod"/>
            </a:pPr>
            <a:r>
              <a:rPr lang="en-US" altLang="en-US" sz="2400" dirty="0" smtClean="0"/>
              <a:t>The farthest travel distance to the closest exit;</a:t>
            </a:r>
          </a:p>
          <a:p>
            <a:pPr marL="914400" lvl="1" indent="-514350">
              <a:buFont typeface="Calibri" pitchFamily="34" charset="0"/>
              <a:buAutoNum type="arabicPeriod"/>
            </a:pPr>
            <a:r>
              <a:rPr lang="en-US" altLang="en-US" sz="2400" dirty="0" smtClean="0"/>
              <a:t>Areas of the facility that are and are not protected with sprinklers. </a:t>
            </a:r>
            <a:endParaRPr lang="en-US" altLang="en-US" sz="2000" dirty="0" smtClean="0"/>
          </a:p>
        </p:txBody>
      </p:sp>
      <p:sp>
        <p:nvSpPr>
          <p:cNvPr id="92163"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E0C051D0-69DC-4FEE-9005-5123F2479B6A}" type="slidenum">
              <a:rPr lang="en-US" smtClean="0"/>
              <a:pPr>
                <a:defRPr/>
              </a:pPr>
              <a:t>77</a:t>
            </a:fld>
            <a:endParaRPr lang="en-US"/>
          </a:p>
        </p:txBody>
      </p:sp>
    </p:spTree>
    <p:extLst>
      <p:ext uri="{BB962C8B-B14F-4D97-AF65-F5344CB8AC3E}">
        <p14:creationId xmlns:p14="http://schemas.microsoft.com/office/powerpoint/2010/main" val="24917002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idx="1"/>
          </p:nvPr>
        </p:nvSpPr>
        <p:spPr/>
        <p:txBody>
          <a:bodyPr>
            <a:normAutofit lnSpcReduction="10000"/>
          </a:bodyPr>
          <a:lstStyle/>
          <a:p>
            <a:pPr marL="0" indent="0">
              <a:buFont typeface="Arial" charset="0"/>
              <a:buNone/>
            </a:pPr>
            <a:r>
              <a:rPr lang="en-US" altLang="en-US" sz="2800" dirty="0" smtClean="0"/>
              <a:t>It is best to remove all background information from the drawings that are not relative to the over-all rated wall system, such as:</a:t>
            </a:r>
          </a:p>
          <a:p>
            <a:pPr lvl="1"/>
            <a:r>
              <a:rPr lang="en-US" altLang="en-US" sz="2400" dirty="0" smtClean="0"/>
              <a:t>Column lines</a:t>
            </a:r>
          </a:p>
          <a:p>
            <a:pPr lvl="1"/>
            <a:r>
              <a:rPr lang="en-US" altLang="en-US" sz="2400" dirty="0" smtClean="0"/>
              <a:t>Furniture, cabinets and plumbing fixtures</a:t>
            </a:r>
          </a:p>
          <a:p>
            <a:pPr marL="0" indent="0">
              <a:buFont typeface="Arial" charset="0"/>
              <a:buNone/>
            </a:pPr>
            <a:endParaRPr lang="en-US" altLang="en-US" sz="2800" dirty="0" smtClean="0"/>
          </a:p>
          <a:p>
            <a:pPr marL="0" indent="0">
              <a:buFont typeface="Arial" charset="0"/>
              <a:buNone/>
            </a:pPr>
            <a:r>
              <a:rPr lang="en-US" altLang="en-US" sz="2800" dirty="0" smtClean="0"/>
              <a:t>The facilities staff will need to be able to explain the Life Safety drawings, so they must first understand them. </a:t>
            </a:r>
          </a:p>
        </p:txBody>
      </p:sp>
      <p:sp>
        <p:nvSpPr>
          <p:cNvPr id="93187" name="Title 2"/>
          <p:cNvSpPr>
            <a:spLocks noGrp="1"/>
          </p:cNvSpPr>
          <p:nvPr>
            <p:ph type="title"/>
          </p:nvPr>
        </p:nvSpPr>
        <p:spPr/>
        <p:txBody>
          <a:bodyPr>
            <a:normAutofit fontScale="90000"/>
          </a:bodyPr>
          <a:lstStyle/>
          <a:p>
            <a:r>
              <a:rPr lang="en-US" altLang="en-US" smtClean="0"/>
              <a:t>Document Presentation</a:t>
            </a:r>
          </a:p>
        </p:txBody>
      </p:sp>
      <p:sp>
        <p:nvSpPr>
          <p:cNvPr id="5" name="Slide Number Placeholder 4"/>
          <p:cNvSpPr>
            <a:spLocks noGrp="1"/>
          </p:cNvSpPr>
          <p:nvPr>
            <p:ph type="sldNum" sz="quarter" idx="12"/>
          </p:nvPr>
        </p:nvSpPr>
        <p:spPr/>
        <p:txBody>
          <a:bodyPr/>
          <a:lstStyle/>
          <a:p>
            <a:pPr>
              <a:defRPr/>
            </a:pPr>
            <a:fld id="{BF1CE4B4-597D-4703-AE7A-84C4628A60F3}" type="slidenum">
              <a:rPr lang="en-US" smtClean="0"/>
              <a:pPr>
                <a:defRPr/>
              </a:pPr>
              <a:t>78</a:t>
            </a:fld>
            <a:endParaRPr lang="en-US"/>
          </a:p>
        </p:txBody>
      </p:sp>
    </p:spTree>
    <p:extLst>
      <p:ext uri="{BB962C8B-B14F-4D97-AF65-F5344CB8AC3E}">
        <p14:creationId xmlns:p14="http://schemas.microsoft.com/office/powerpoint/2010/main" val="29205915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p:txBody>
          <a:bodyPr/>
          <a:lstStyle/>
          <a:p>
            <a:pPr marL="0" indent="0">
              <a:buFont typeface="Arial" charset="0"/>
              <a:buNone/>
            </a:pPr>
            <a:endParaRPr lang="en-US" altLang="en-US" dirty="0" smtClean="0"/>
          </a:p>
        </p:txBody>
      </p:sp>
      <p:sp>
        <p:nvSpPr>
          <p:cNvPr id="97283" name="Title 2"/>
          <p:cNvSpPr>
            <a:spLocks noGrp="1"/>
          </p:cNvSpPr>
          <p:nvPr>
            <p:ph type="title"/>
          </p:nvPr>
        </p:nvSpPr>
        <p:spPr/>
        <p:txBody>
          <a:bodyPr/>
          <a:lstStyle/>
          <a:p>
            <a:r>
              <a:rPr lang="en-US" altLang="en-US" smtClean="0"/>
              <a:t>Questions…?</a:t>
            </a:r>
          </a:p>
        </p:txBody>
      </p:sp>
      <p:sp>
        <p:nvSpPr>
          <p:cNvPr id="5" name="Slide Number Placeholder 4"/>
          <p:cNvSpPr>
            <a:spLocks noGrp="1"/>
          </p:cNvSpPr>
          <p:nvPr>
            <p:ph type="sldNum" sz="quarter" idx="12"/>
          </p:nvPr>
        </p:nvSpPr>
        <p:spPr/>
        <p:txBody>
          <a:bodyPr/>
          <a:lstStyle/>
          <a:p>
            <a:pPr>
              <a:defRPr/>
            </a:pPr>
            <a:fld id="{2E1E31C5-6ED5-40FA-839B-280767DAD4B9}" type="slidenum">
              <a:rPr lang="en-US" smtClean="0"/>
              <a:pPr>
                <a:defRPr/>
              </a:pPr>
              <a:t>79</a:t>
            </a:fld>
            <a:endParaRPr lang="en-US"/>
          </a:p>
        </p:txBody>
      </p:sp>
      <p:pic>
        <p:nvPicPr>
          <p:cNvPr id="97289" name="Picture 9" descr="C:\Users\hp\AppData\Local\Microsoft\Windows\Temporary Internet Files\Content.IE5\WLU3QYDK\questions-and-answers[1].jpg"/>
          <p:cNvPicPr>
            <a:picLocks noChangeAspect="1" noChangeArrowheads="1"/>
          </p:cNvPicPr>
          <p:nvPr/>
        </p:nvPicPr>
        <p:blipFill>
          <a:blip r:embed="rId2"/>
          <a:srcRect/>
          <a:stretch>
            <a:fillRect/>
          </a:stretch>
        </p:blipFill>
        <p:spPr bwMode="auto">
          <a:xfrm>
            <a:off x="4267200" y="1143000"/>
            <a:ext cx="3810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45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normAutofit fontScale="92500" lnSpcReduction="10000"/>
          </a:bodyPr>
          <a:lstStyle/>
          <a:p>
            <a:pPr marL="0" indent="0">
              <a:buFont typeface="Arial" charset="0"/>
              <a:buNone/>
            </a:pPr>
            <a:r>
              <a:rPr lang="en-US" altLang="en-US" dirty="0" smtClean="0"/>
              <a:t>So, it is recommended that the hospital consider a re-start to their process:</a:t>
            </a:r>
          </a:p>
          <a:p>
            <a:pPr marL="0" indent="0">
              <a:buFont typeface="Arial" charset="0"/>
              <a:buNone/>
            </a:pPr>
            <a:endParaRPr lang="en-US" altLang="en-US" sz="3600" b="1" dirty="0" smtClean="0"/>
          </a:p>
          <a:p>
            <a:pPr marL="0" indent="0">
              <a:buFont typeface="Arial" charset="0"/>
              <a:buNone/>
            </a:pPr>
            <a:r>
              <a:rPr lang="en-US" altLang="en-US" sz="3600" b="1" dirty="0" smtClean="0"/>
              <a:t>First: Read the                                  standards!</a:t>
            </a:r>
          </a:p>
          <a:p>
            <a:pPr marL="0" indent="0">
              <a:buFont typeface="Arial" charset="0"/>
              <a:buNone/>
            </a:pPr>
            <a:endParaRPr lang="en-US" altLang="en-US" dirty="0" smtClean="0"/>
          </a:p>
          <a:p>
            <a:pPr marL="0" indent="0">
              <a:buFont typeface="Arial" charset="0"/>
              <a:buNone/>
            </a:pPr>
            <a:r>
              <a:rPr lang="en-US" altLang="en-US" dirty="0" smtClean="0"/>
              <a:t>Take the time to actually read                                                       all of the standards that apply                                                        to you’re area of responsibility. </a:t>
            </a:r>
          </a:p>
        </p:txBody>
      </p:sp>
      <p:sp>
        <p:nvSpPr>
          <p:cNvPr id="9219"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599D9CE3-1C4B-424A-8AE3-092EF985C102}" type="slidenum">
              <a:rPr lang="en-US" smtClean="0"/>
              <a:pPr>
                <a:defRPr/>
              </a:pPr>
              <a:t>8</a:t>
            </a:fld>
            <a:endParaRPr lang="en-US"/>
          </a:p>
        </p:txBody>
      </p:sp>
      <p:pic>
        <p:nvPicPr>
          <p:cNvPr id="9223" name="Picture 7" descr="C:\Users\hp\AppData\Local\Microsoft\Windows\Temporary Internet Files\Content.IE5\79JVKA18\read-books-that-you-enjoy[1].jpg"/>
          <p:cNvPicPr>
            <a:picLocks noChangeAspect="1" noChangeArrowheads="1"/>
          </p:cNvPicPr>
          <p:nvPr/>
        </p:nvPicPr>
        <p:blipFill>
          <a:blip r:embed="rId2"/>
          <a:srcRect/>
          <a:stretch>
            <a:fillRect/>
          </a:stretch>
        </p:blipFill>
        <p:spPr bwMode="auto">
          <a:xfrm>
            <a:off x="4876800" y="1582954"/>
            <a:ext cx="2833688" cy="2459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5239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txBox="1">
            <a:spLocks/>
          </p:cNvSpPr>
          <p:nvPr/>
        </p:nvSpPr>
        <p:spPr bwMode="auto">
          <a:xfrm>
            <a:off x="0" y="533400"/>
            <a:ext cx="81581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smtClean="0">
                <a:solidFill>
                  <a:srgbClr val="000000"/>
                </a:solidFill>
                <a:latin typeface="Arial" charset="0"/>
              </a:rPr>
              <a:t>Thank You…</a:t>
            </a:r>
            <a:endParaRPr lang="en-US" altLang="en-US" dirty="0">
              <a:solidFill>
                <a:srgbClr val="000000"/>
              </a:solidFill>
              <a:latin typeface="Arial" charset="0"/>
            </a:endParaRPr>
          </a:p>
          <a:p>
            <a:pPr algn="ctr" eaLnBrk="1" hangingPunct="1">
              <a:spcBef>
                <a:spcPct val="0"/>
              </a:spcBef>
              <a:buFontTx/>
              <a:buNone/>
            </a:pPr>
            <a:endParaRPr lang="en-US" altLang="en-US" sz="2000" dirty="0"/>
          </a:p>
          <a:p>
            <a:pPr algn="ctr" eaLnBrk="1" hangingPunct="1">
              <a:spcBef>
                <a:spcPct val="0"/>
              </a:spcBef>
              <a:buFontTx/>
              <a:buNone/>
            </a:pPr>
            <a:endParaRPr lang="en-US" altLang="en-US" sz="2800" dirty="0"/>
          </a:p>
          <a:p>
            <a:pPr algn="ctr" eaLnBrk="1" hangingPunct="1">
              <a:spcBef>
                <a:spcPct val="0"/>
              </a:spcBef>
              <a:buFontTx/>
              <a:buNone/>
            </a:pPr>
            <a:r>
              <a:rPr lang="en-US" altLang="en-US" sz="2800" dirty="0"/>
              <a:t>Brad Keyes, </a:t>
            </a:r>
            <a:r>
              <a:rPr lang="en-US" altLang="en-US" sz="2800" dirty="0" smtClean="0"/>
              <a:t>CHSP</a:t>
            </a:r>
          </a:p>
          <a:p>
            <a:pPr algn="ctr" eaLnBrk="1" hangingPunct="1">
              <a:spcBef>
                <a:spcPct val="0"/>
              </a:spcBef>
              <a:buFontTx/>
              <a:buNone/>
            </a:pPr>
            <a:r>
              <a:rPr lang="en-US" altLang="en-US" sz="2800" dirty="0" smtClean="0"/>
              <a:t>Keyes Life Safety Compliance, LLC</a:t>
            </a:r>
          </a:p>
          <a:p>
            <a:pPr algn="ctr" eaLnBrk="1" hangingPunct="1">
              <a:spcBef>
                <a:spcPct val="0"/>
              </a:spcBef>
              <a:buFontTx/>
              <a:buNone/>
            </a:pPr>
            <a:r>
              <a:rPr lang="en-US" altLang="en-US" sz="2800" u="sng" dirty="0" smtClean="0"/>
              <a:t>brad@keyeslifesafety.com</a:t>
            </a:r>
            <a:endParaRPr lang="en-US" altLang="en-US" sz="2800" u="sng" dirty="0"/>
          </a:p>
          <a:p>
            <a:pPr algn="ctr" eaLnBrk="1" hangingPunct="1">
              <a:spcBef>
                <a:spcPct val="0"/>
              </a:spcBef>
              <a:buFontTx/>
              <a:buNone/>
            </a:pPr>
            <a:r>
              <a:rPr lang="en-US" altLang="en-US" sz="2400" dirty="0"/>
              <a:t>			</a:t>
            </a:r>
          </a:p>
        </p:txBody>
      </p:sp>
      <p:sp>
        <p:nvSpPr>
          <p:cNvPr id="2" name="Slide Number Placeholder 1"/>
          <p:cNvSpPr>
            <a:spLocks noGrp="1"/>
          </p:cNvSpPr>
          <p:nvPr>
            <p:ph type="sldNum" sz="quarter" idx="12"/>
          </p:nvPr>
        </p:nvSpPr>
        <p:spPr/>
        <p:txBody>
          <a:bodyPr/>
          <a:lstStyle/>
          <a:p>
            <a:pPr>
              <a:defRPr/>
            </a:pPr>
            <a:fld id="{C81E127E-79E7-423E-BED6-60762ED2E8F2}" type="slidenum">
              <a:rPr lang="en-US" altLang="en-US" smtClean="0"/>
              <a:pPr>
                <a:defRPr/>
              </a:pPr>
              <a:t>80</a:t>
            </a:fld>
            <a:endParaRPr lang="en-US" alt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0"/>
            <a:ext cx="321945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635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marL="0" indent="0">
              <a:buFont typeface="Arial" charset="0"/>
              <a:buNone/>
            </a:pPr>
            <a:r>
              <a:rPr lang="en-US" altLang="en-US" sz="3600" b="1" dirty="0" smtClean="0"/>
              <a:t>Second: Ask questions                                                       if you do not understand!</a:t>
            </a:r>
          </a:p>
          <a:p>
            <a:pPr marL="0" indent="0">
              <a:buFont typeface="Arial" charset="0"/>
              <a:buNone/>
            </a:pPr>
            <a:endParaRPr lang="en-US" altLang="en-US" dirty="0" smtClean="0"/>
          </a:p>
          <a:p>
            <a:pPr marL="0" indent="0">
              <a:buFont typeface="Arial" charset="0"/>
              <a:buNone/>
            </a:pPr>
            <a:r>
              <a:rPr lang="en-US" altLang="en-US" dirty="0" smtClean="0"/>
              <a:t>There is no shame in admitting you do                                                 not understand something.</a:t>
            </a:r>
          </a:p>
        </p:txBody>
      </p:sp>
      <p:sp>
        <p:nvSpPr>
          <p:cNvPr id="11267" name="Title 2"/>
          <p:cNvSpPr>
            <a:spLocks noGrp="1"/>
          </p:cNvSpPr>
          <p:nvPr>
            <p:ph type="title"/>
          </p:nvPr>
        </p:nvSpPr>
        <p:spPr/>
        <p:txBody>
          <a:bodyPr>
            <a:normAutofit fontScale="90000"/>
          </a:bodyPr>
          <a:lstStyle/>
          <a:p>
            <a:r>
              <a:rPr lang="en-US" altLang="en-US" smtClean="0"/>
              <a:t>It’s Not Business as Usual</a:t>
            </a:r>
          </a:p>
        </p:txBody>
      </p:sp>
      <p:sp>
        <p:nvSpPr>
          <p:cNvPr id="5" name="Slide Number Placeholder 4"/>
          <p:cNvSpPr>
            <a:spLocks noGrp="1"/>
          </p:cNvSpPr>
          <p:nvPr>
            <p:ph type="sldNum" sz="quarter" idx="12"/>
          </p:nvPr>
        </p:nvSpPr>
        <p:spPr/>
        <p:txBody>
          <a:bodyPr/>
          <a:lstStyle/>
          <a:p>
            <a:pPr>
              <a:defRPr/>
            </a:pPr>
            <a:fld id="{C47588A3-B07D-4A90-84AB-CB58A5AE91B6}" type="slidenum">
              <a:rPr lang="en-US" smtClean="0"/>
              <a:pPr>
                <a:defRPr/>
              </a:pPr>
              <a:t>9</a:t>
            </a:fld>
            <a:endParaRPr lang="en-US"/>
          </a:p>
        </p:txBody>
      </p:sp>
      <p:pic>
        <p:nvPicPr>
          <p:cNvPr id="11270" name="Picture 6" descr="C:\Users\hp\AppData\Local\Microsoft\Windows\Temporary Internet Files\Content.IE5\UUEN3091\questions_graphic[1].jpg"/>
          <p:cNvPicPr>
            <a:picLocks noChangeAspect="1" noChangeArrowheads="1"/>
          </p:cNvPicPr>
          <p:nvPr/>
        </p:nvPicPr>
        <p:blipFill>
          <a:blip r:embed="rId2"/>
          <a:srcRect/>
          <a:stretch>
            <a:fillRect/>
          </a:stretch>
        </p:blipFill>
        <p:spPr bwMode="auto">
          <a:xfrm>
            <a:off x="6286500" y="1678133"/>
            <a:ext cx="2247900" cy="2239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705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959</TotalTime>
  <Words>2120</Words>
  <Application>Microsoft Office PowerPoint</Application>
  <PresentationFormat>On-screen Show (4:3)</PresentationFormat>
  <Paragraphs>516</Paragraphs>
  <Slides>80</Slides>
  <Notes>2</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NewsPrint</vt:lpstr>
      <vt:lpstr> </vt:lpstr>
      <vt:lpstr>Learning Objectives</vt:lpstr>
      <vt:lpstr>Learning Objectives</vt:lpstr>
      <vt:lpstr>It’s Not Business as Usual</vt:lpstr>
      <vt:lpstr>It’s Not Business as Usual</vt:lpstr>
      <vt:lpstr>It’s Not Business as Usual</vt:lpstr>
      <vt:lpstr>It’s Not Business as Usual</vt:lpstr>
      <vt:lpstr>It’s Not Business as Usual</vt:lpstr>
      <vt:lpstr>It’s Not Business as Usual</vt:lpstr>
      <vt:lpstr>It’s Not Business as Usual</vt:lpstr>
      <vt:lpstr>It’s Not Business as Usual</vt:lpstr>
      <vt:lpstr>It’s Not Business as Usual</vt:lpstr>
      <vt:lpstr>It’s Not Business as Usual</vt:lpstr>
      <vt:lpstr>It’s Not Business as Usual</vt:lpstr>
      <vt:lpstr>It’s Not Business as Usual</vt:lpstr>
      <vt:lpstr>It’s Not Business as Usual</vt:lpstr>
      <vt:lpstr>It’s Not Business as Usual</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Documentation  Needed for a Survey</vt:lpstr>
      <vt:lpstr>Document Presentation</vt:lpstr>
      <vt:lpstr>Document Presentation</vt:lpstr>
      <vt:lpstr>Document Presentation</vt:lpstr>
      <vt:lpstr>Document Presentation</vt:lpstr>
      <vt:lpstr>Document Presentation</vt:lpstr>
      <vt:lpstr>Document Presentation</vt:lpstr>
      <vt:lpstr>Document Presentation</vt:lpstr>
      <vt:lpstr>Document Presentation</vt:lpstr>
      <vt:lpstr>Document Presentation</vt:lpstr>
      <vt:lpstr>Document Presentation</vt:lpstr>
      <vt:lpstr>Questions…?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Basilios</cp:lastModifiedBy>
  <cp:revision>22</cp:revision>
  <cp:lastPrinted>2015-04-21T23:03:57Z</cp:lastPrinted>
  <dcterms:created xsi:type="dcterms:W3CDTF">2015-04-21T21:58:26Z</dcterms:created>
  <dcterms:modified xsi:type="dcterms:W3CDTF">2015-10-24T19:01:45Z</dcterms:modified>
</cp:coreProperties>
</file>